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326" r:id="rId3"/>
    <p:sldId id="327" r:id="rId4"/>
    <p:sldId id="328" r:id="rId5"/>
    <p:sldId id="329" r:id="rId6"/>
    <p:sldId id="330" r:id="rId7"/>
    <p:sldId id="331" r:id="rId8"/>
    <p:sldId id="332" r:id="rId9"/>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6" userDrawn="1">
          <p15:clr>
            <a:srgbClr val="A4A3A4"/>
          </p15:clr>
        </p15:guide>
        <p15:guide id="2" pos="4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52"/>
    <p:restoredTop sz="94789"/>
  </p:normalViewPr>
  <p:slideViewPr>
    <p:cSldViewPr snapToGrid="0" snapToObjects="1">
      <p:cViewPr varScale="1">
        <p:scale>
          <a:sx n="87" d="100"/>
          <a:sy n="87" d="100"/>
        </p:scale>
        <p:origin x="176" y="88"/>
      </p:cViewPr>
      <p:guideLst>
        <p:guide orient="horz" pos="2886"/>
        <p:guide pos="43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______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______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売上高</c:v>
                </c:pt>
              </c:strCache>
            </c:strRef>
          </c:tx>
          <c:spPr>
            <a:solidFill>
              <a:schemeClr val="accent1"/>
            </a:solidFill>
            <a:ln w="12700">
              <a:noFill/>
            </a:ln>
            <a:effectLst/>
          </c:spPr>
          <c:invertIfNegative val="0"/>
          <c:cat>
            <c:numRef>
              <c:f>Sheet1!$A$2:$A$5</c:f>
              <c:numCache>
                <c:formatCode>General</c:formatCode>
                <c:ptCount val="4"/>
                <c:pt idx="0">
                  <c:v>2022</c:v>
                </c:pt>
                <c:pt idx="1">
                  <c:v>2023</c:v>
                </c:pt>
                <c:pt idx="2">
                  <c:v>2024</c:v>
                </c:pt>
                <c:pt idx="3">
                  <c:v>2025</c:v>
                </c:pt>
              </c:numCache>
            </c:numRef>
          </c:cat>
          <c:val>
            <c:numRef>
              <c:f>Sheet1!$B$2:$B$5</c:f>
              <c:numCache>
                <c:formatCode>General</c:formatCode>
                <c:ptCount val="4"/>
                <c:pt idx="0">
                  <c:v>9200</c:v>
                </c:pt>
                <c:pt idx="1">
                  <c:v>10000</c:v>
                </c:pt>
                <c:pt idx="2">
                  <c:v>11200</c:v>
                </c:pt>
                <c:pt idx="3">
                  <c:v>12500</c:v>
                </c:pt>
              </c:numCache>
            </c:numRef>
          </c:val>
          <c:extLst>
            <c:ext xmlns:c16="http://schemas.microsoft.com/office/drawing/2014/chart" uri="{C3380CC4-5D6E-409C-BE32-E72D297353CC}">
              <c16:uniqueId val="{00000000-C7FD-1941-ABAC-9CC898FC913C}"/>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2113994440"/>
        <c:crosses val="autoZero"/>
        <c:auto val="1"/>
        <c:lblAlgn val="ctr"/>
        <c:lblOffset val="100"/>
        <c:noMultiLvlLbl val="0"/>
      </c:catAx>
      <c:valAx>
        <c:axId val="-2113994440"/>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w="6350">
            <a:solidFill>
              <a:schemeClr val="tx1">
                <a:lumMod val="50000"/>
                <a:lumOff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2068027336"/>
        <c:crosses val="autoZero"/>
        <c:crossBetween val="between"/>
        <c:majorUnit val="5000"/>
      </c:valAx>
      <c:spPr>
        <a:noFill/>
        <a:ln>
          <a:noFill/>
        </a:ln>
        <a:effectLst/>
      </c:spPr>
    </c:plotArea>
    <c:plotVisOnly val="1"/>
    <c:dispBlanksAs val="gap"/>
    <c:showDLblsOverMax val="1"/>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売上高</c:v>
                </c:pt>
              </c:strCache>
            </c:strRef>
          </c:tx>
          <c:spPr>
            <a:ln w="6350" cap="rnd">
              <a:solidFill>
                <a:schemeClr val="accent1"/>
              </a:solidFill>
              <a:round/>
            </a:ln>
            <a:effectLst/>
          </c:spPr>
          <c:marker>
            <c:symbol val="circle"/>
            <c:size val="5"/>
            <c:spPr>
              <a:solidFill>
                <a:schemeClr val="accent1"/>
              </a:solidFill>
              <a:ln w="25400">
                <a:solidFill>
                  <a:schemeClr val="accent1"/>
                </a:solidFill>
              </a:ln>
              <a:effectLst/>
            </c:spPr>
          </c:marker>
          <c:cat>
            <c:numRef>
              <c:f>Sheet1!$A$2:$A$5</c:f>
              <c:numCache>
                <c:formatCode>General</c:formatCode>
                <c:ptCount val="4"/>
                <c:pt idx="0">
                  <c:v>2022</c:v>
                </c:pt>
                <c:pt idx="1">
                  <c:v>2023</c:v>
                </c:pt>
                <c:pt idx="2">
                  <c:v>2024</c:v>
                </c:pt>
                <c:pt idx="3">
                  <c:v>2025</c:v>
                </c:pt>
              </c:numCache>
            </c:numRef>
          </c:cat>
          <c:val>
            <c:numRef>
              <c:f>Sheet1!$B$2:$B$5</c:f>
              <c:numCache>
                <c:formatCode>General</c:formatCode>
                <c:ptCount val="4"/>
                <c:pt idx="0">
                  <c:v>15</c:v>
                </c:pt>
                <c:pt idx="1">
                  <c:v>20</c:v>
                </c:pt>
                <c:pt idx="2">
                  <c:v>30</c:v>
                </c:pt>
                <c:pt idx="3">
                  <c:v>50</c:v>
                </c:pt>
              </c:numCache>
            </c:numRef>
          </c:val>
          <c:smooth val="0"/>
          <c:extLst>
            <c:ext xmlns:c16="http://schemas.microsoft.com/office/drawing/2014/chart" uri="{C3380CC4-5D6E-409C-BE32-E72D297353CC}">
              <c16:uniqueId val="{00000000-C7FD-1941-ABAC-9CC898FC913C}"/>
            </c:ext>
          </c:extLst>
        </c:ser>
        <c:dLbls>
          <c:showLegendKey val="0"/>
          <c:showVal val="0"/>
          <c:showCatName val="0"/>
          <c:showSerName val="0"/>
          <c:showPercent val="0"/>
          <c:showBubbleSize val="0"/>
        </c:dLbls>
        <c:marker val="1"/>
        <c:smooth val="0"/>
        <c:axId val="-2068027336"/>
        <c:axId val="-2113994440"/>
      </c:lineChart>
      <c:catAx>
        <c:axId val="-2068027336"/>
        <c:scaling>
          <c:orientation val="minMax"/>
        </c:scaling>
        <c:delete val="0"/>
        <c:axPos val="b"/>
        <c:numFmt formatCode="General" sourceLinked="0"/>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2113994440"/>
        <c:crosses val="autoZero"/>
        <c:auto val="1"/>
        <c:lblAlgn val="ctr"/>
        <c:lblOffset val="100"/>
        <c:noMultiLvlLbl val="0"/>
      </c:catAx>
      <c:valAx>
        <c:axId val="-2113994440"/>
        <c:scaling>
          <c:orientation val="minMax"/>
          <c:max val="60"/>
          <c:min val="0"/>
        </c:scaling>
        <c:delete val="0"/>
        <c:axPos val="l"/>
        <c:majorGridlines>
          <c:spPr>
            <a:ln w="9525" cap="flat" cmpd="sng" algn="ctr">
              <a:noFill/>
              <a:round/>
            </a:ln>
            <a:effectLst/>
          </c:spPr>
        </c:majorGridlines>
        <c:numFmt formatCode="General" sourceLinked="1"/>
        <c:majorTickMark val="none"/>
        <c:minorTickMark val="none"/>
        <c:tickLblPos val="nextTo"/>
        <c:spPr>
          <a:noFill/>
          <a:ln w="6350">
            <a:solidFill>
              <a:schemeClr val="tx1">
                <a:lumMod val="50000"/>
                <a:lumOff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2068027336"/>
        <c:crosses val="autoZero"/>
        <c:crossBetween val="between"/>
        <c:majorUnit val="20"/>
      </c:valAx>
      <c:spPr>
        <a:noFill/>
        <a:ln>
          <a:noFill/>
        </a:ln>
        <a:effectLst/>
      </c:spPr>
    </c:plotArea>
    <c:plotVisOnly val="1"/>
    <c:dispBlanksAs val="gap"/>
    <c:showDLblsOverMax val="1"/>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405138744361359E-2"/>
          <c:y val="3.624497126436782E-2"/>
          <c:w val="0.93069293422650312"/>
          <c:h val="0.92544109195402302"/>
        </c:manualLayout>
      </c:layout>
      <c:barChart>
        <c:barDir val="col"/>
        <c:grouping val="percentStacked"/>
        <c:varyColors val="0"/>
        <c:ser>
          <c:idx val="0"/>
          <c:order val="0"/>
          <c:tx>
            <c:strRef>
              <c:f>Sheet1!$B$1</c:f>
              <c:strCache>
                <c:ptCount val="1"/>
                <c:pt idx="0">
                  <c:v>株主還元</c:v>
                </c:pt>
              </c:strCache>
            </c:strRef>
          </c:tx>
          <c:spPr>
            <a:solidFill>
              <a:schemeClr val="bg1">
                <a:lumMod val="75000"/>
              </a:schemeClr>
            </a:solidFill>
            <a:ln w="19050">
              <a:noFill/>
            </a:ln>
            <a:effectLst/>
          </c:spPr>
          <c:invertIfNegative val="0"/>
          <c:cat>
            <c:strRef>
              <c:f>Sheet1!$A$2</c:f>
              <c:strCache>
                <c:ptCount val="1"/>
                <c:pt idx="0">
                  <c:v>キャッシュアウト</c:v>
                </c:pt>
              </c:strCache>
            </c:strRef>
          </c:cat>
          <c:val>
            <c:numRef>
              <c:f>Sheet1!$B$2</c:f>
              <c:numCache>
                <c:formatCode>General</c:formatCode>
                <c:ptCount val="1"/>
                <c:pt idx="0">
                  <c:v>130</c:v>
                </c:pt>
              </c:numCache>
            </c:numRef>
          </c:val>
          <c:extLst>
            <c:ext xmlns:c16="http://schemas.microsoft.com/office/drawing/2014/chart" uri="{C3380CC4-5D6E-409C-BE32-E72D297353CC}">
              <c16:uniqueId val="{00000000-A9C2-4E49-8151-08E1F09B116A}"/>
            </c:ext>
          </c:extLst>
        </c:ser>
        <c:ser>
          <c:idx val="1"/>
          <c:order val="1"/>
          <c:tx>
            <c:strRef>
              <c:f>Sheet1!$C$1</c:f>
              <c:strCache>
                <c:ptCount val="1"/>
                <c:pt idx="0">
                  <c:v>成長投資</c:v>
                </c:pt>
              </c:strCache>
            </c:strRef>
          </c:tx>
          <c:spPr>
            <a:solidFill>
              <a:schemeClr val="bg2">
                <a:lumMod val="20000"/>
                <a:lumOff val="80000"/>
              </a:schemeClr>
            </a:solidFill>
            <a:ln w="28575">
              <a:noFill/>
            </a:ln>
            <a:effectLst/>
          </c:spPr>
          <c:invertIfNegative val="0"/>
          <c:dPt>
            <c:idx val="0"/>
            <c:invertIfNegative val="0"/>
            <c:bubble3D val="0"/>
            <c:spPr>
              <a:solidFill>
                <a:schemeClr val="bg2">
                  <a:lumMod val="20000"/>
                  <a:lumOff val="80000"/>
                </a:schemeClr>
              </a:solidFill>
              <a:ln w="28575">
                <a:noFill/>
              </a:ln>
              <a:effectLst/>
            </c:spPr>
            <c:extLst>
              <c:ext xmlns:c16="http://schemas.microsoft.com/office/drawing/2014/chart" uri="{C3380CC4-5D6E-409C-BE32-E72D297353CC}">
                <c16:uniqueId val="{00000002-A9C2-4E49-8151-08E1F09B116A}"/>
              </c:ext>
            </c:extLst>
          </c:dPt>
          <c:cat>
            <c:strRef>
              <c:f>Sheet1!$A$2</c:f>
              <c:strCache>
                <c:ptCount val="1"/>
                <c:pt idx="0">
                  <c:v>キャッシュアウト</c:v>
                </c:pt>
              </c:strCache>
            </c:strRef>
          </c:cat>
          <c:val>
            <c:numRef>
              <c:f>Sheet1!$C$2</c:f>
              <c:numCache>
                <c:formatCode>General</c:formatCode>
                <c:ptCount val="1"/>
                <c:pt idx="0">
                  <c:v>70</c:v>
                </c:pt>
              </c:numCache>
            </c:numRef>
          </c:val>
          <c:extLst>
            <c:ext xmlns:c16="http://schemas.microsoft.com/office/drawing/2014/chart" uri="{C3380CC4-5D6E-409C-BE32-E72D297353CC}">
              <c16:uniqueId val="{00000003-A9C2-4E49-8151-08E1F09B116A}"/>
            </c:ext>
          </c:extLst>
        </c:ser>
        <c:ser>
          <c:idx val="2"/>
          <c:order val="2"/>
          <c:tx>
            <c:strRef>
              <c:f>Sheet1!$D$1</c:f>
              <c:strCache>
                <c:ptCount val="1"/>
              </c:strCache>
            </c:strRef>
          </c:tx>
          <c:spPr>
            <a:solidFill>
              <a:schemeClr val="bg2"/>
            </a:solidFill>
            <a:ln>
              <a:noFill/>
            </a:ln>
            <a:effectLst/>
          </c:spPr>
          <c:invertIfNegative val="0"/>
          <c:cat>
            <c:strRef>
              <c:f>Sheet1!$A$2</c:f>
              <c:strCache>
                <c:ptCount val="1"/>
                <c:pt idx="0">
                  <c:v>キャッシュアウト</c:v>
                </c:pt>
              </c:strCache>
            </c:strRef>
          </c:cat>
          <c:val>
            <c:numRef>
              <c:f>Sheet1!$D$2</c:f>
              <c:numCache>
                <c:formatCode>General</c:formatCode>
                <c:ptCount val="1"/>
                <c:pt idx="0">
                  <c:v>150</c:v>
                </c:pt>
              </c:numCache>
            </c:numRef>
          </c:val>
          <c:extLst>
            <c:ext xmlns:c16="http://schemas.microsoft.com/office/drawing/2014/chart" uri="{C3380CC4-5D6E-409C-BE32-E72D297353CC}">
              <c16:uniqueId val="{00000004-A9C2-4E49-8151-08E1F09B116A}"/>
            </c:ext>
          </c:extLst>
        </c:ser>
        <c:dLbls>
          <c:showLegendKey val="0"/>
          <c:showVal val="0"/>
          <c:showCatName val="0"/>
          <c:showSerName val="0"/>
          <c:showPercent val="0"/>
          <c:showBubbleSize val="0"/>
        </c:dLbls>
        <c:gapWidth val="150"/>
        <c:overlap val="100"/>
        <c:axId val="1183573919"/>
        <c:axId val="1183570079"/>
      </c:barChart>
      <c:catAx>
        <c:axId val="1183573919"/>
        <c:scaling>
          <c:orientation val="minMax"/>
        </c:scaling>
        <c:delete val="1"/>
        <c:axPos val="b"/>
        <c:numFmt formatCode="General" sourceLinked="1"/>
        <c:majorTickMark val="none"/>
        <c:minorTickMark val="none"/>
        <c:tickLblPos val="nextTo"/>
        <c:crossAx val="1183570079"/>
        <c:crosses val="autoZero"/>
        <c:auto val="1"/>
        <c:lblAlgn val="ctr"/>
        <c:lblOffset val="100"/>
        <c:noMultiLvlLbl val="0"/>
      </c:catAx>
      <c:valAx>
        <c:axId val="1183570079"/>
        <c:scaling>
          <c:orientation val="minMax"/>
        </c:scaling>
        <c:delete val="1"/>
        <c:axPos val="l"/>
        <c:numFmt formatCode="0%" sourceLinked="1"/>
        <c:majorTickMark val="none"/>
        <c:minorTickMark val="none"/>
        <c:tickLblPos val="nextTo"/>
        <c:crossAx val="11835739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480217343791348E-2"/>
          <c:y val="4.3142338788186713E-2"/>
          <c:w val="0.93069293422650312"/>
          <c:h val="0.92544109195402302"/>
        </c:manualLayout>
      </c:layout>
      <c:barChart>
        <c:barDir val="col"/>
        <c:grouping val="percentStacked"/>
        <c:varyColors val="0"/>
        <c:ser>
          <c:idx val="0"/>
          <c:order val="0"/>
          <c:tx>
            <c:strRef>
              <c:f>Sheet1!$B$1</c:f>
              <c:strCache>
                <c:ptCount val="1"/>
                <c:pt idx="0">
                  <c:v>株主還元</c:v>
                </c:pt>
              </c:strCache>
            </c:strRef>
          </c:tx>
          <c:spPr>
            <a:solidFill>
              <a:schemeClr val="accent6">
                <a:lumMod val="40000"/>
                <a:lumOff val="60000"/>
              </a:schemeClr>
            </a:solidFill>
            <a:ln w="19050">
              <a:noFill/>
            </a:ln>
            <a:effectLst/>
          </c:spPr>
          <c:invertIfNegative val="0"/>
          <c:cat>
            <c:strRef>
              <c:f>Sheet1!$A$2</c:f>
              <c:strCache>
                <c:ptCount val="1"/>
                <c:pt idx="0">
                  <c:v>キャッシュアウト</c:v>
                </c:pt>
              </c:strCache>
            </c:strRef>
          </c:cat>
          <c:val>
            <c:numRef>
              <c:f>Sheet1!$B$2</c:f>
              <c:numCache>
                <c:formatCode>General</c:formatCode>
                <c:ptCount val="1"/>
                <c:pt idx="0">
                  <c:v>130</c:v>
                </c:pt>
              </c:numCache>
            </c:numRef>
          </c:val>
          <c:extLst>
            <c:ext xmlns:c16="http://schemas.microsoft.com/office/drawing/2014/chart" uri="{C3380CC4-5D6E-409C-BE32-E72D297353CC}">
              <c16:uniqueId val="{00000000-A9C2-4E49-8151-08E1F09B116A}"/>
            </c:ext>
          </c:extLst>
        </c:ser>
        <c:ser>
          <c:idx val="1"/>
          <c:order val="1"/>
          <c:tx>
            <c:strRef>
              <c:f>Sheet1!$C$1</c:f>
              <c:strCache>
                <c:ptCount val="1"/>
                <c:pt idx="0">
                  <c:v>成長投資</c:v>
                </c:pt>
              </c:strCache>
            </c:strRef>
          </c:tx>
          <c:spPr>
            <a:solidFill>
              <a:schemeClr val="accent6">
                <a:lumMod val="60000"/>
                <a:lumOff val="40000"/>
              </a:schemeClr>
            </a:solidFill>
            <a:ln w="28575">
              <a:noFill/>
            </a:ln>
            <a:effectLst/>
          </c:spPr>
          <c:invertIfNegative val="0"/>
          <c:dPt>
            <c:idx val="0"/>
            <c:invertIfNegative val="0"/>
            <c:bubble3D val="0"/>
            <c:spPr>
              <a:solidFill>
                <a:schemeClr val="accent6">
                  <a:lumMod val="60000"/>
                  <a:lumOff val="40000"/>
                </a:schemeClr>
              </a:solidFill>
              <a:ln w="28575">
                <a:noFill/>
              </a:ln>
              <a:effectLst/>
            </c:spPr>
            <c:extLst>
              <c:ext xmlns:c16="http://schemas.microsoft.com/office/drawing/2014/chart" uri="{C3380CC4-5D6E-409C-BE32-E72D297353CC}">
                <c16:uniqueId val="{00000002-A9C2-4E49-8151-08E1F09B116A}"/>
              </c:ext>
            </c:extLst>
          </c:dPt>
          <c:cat>
            <c:strRef>
              <c:f>Sheet1!$A$2</c:f>
              <c:strCache>
                <c:ptCount val="1"/>
                <c:pt idx="0">
                  <c:v>キャッシュアウト</c:v>
                </c:pt>
              </c:strCache>
            </c:strRef>
          </c:cat>
          <c:val>
            <c:numRef>
              <c:f>Sheet1!$C$2</c:f>
              <c:numCache>
                <c:formatCode>General</c:formatCode>
                <c:ptCount val="1"/>
                <c:pt idx="0">
                  <c:v>70</c:v>
                </c:pt>
              </c:numCache>
            </c:numRef>
          </c:val>
          <c:extLst>
            <c:ext xmlns:c16="http://schemas.microsoft.com/office/drawing/2014/chart" uri="{C3380CC4-5D6E-409C-BE32-E72D297353CC}">
              <c16:uniqueId val="{00000003-A9C2-4E49-8151-08E1F09B116A}"/>
            </c:ext>
          </c:extLst>
        </c:ser>
        <c:ser>
          <c:idx val="2"/>
          <c:order val="2"/>
          <c:tx>
            <c:strRef>
              <c:f>Sheet1!$D$1</c:f>
              <c:strCache>
                <c:ptCount val="1"/>
              </c:strCache>
            </c:strRef>
          </c:tx>
          <c:spPr>
            <a:solidFill>
              <a:schemeClr val="accent6"/>
            </a:solidFill>
            <a:ln>
              <a:noFill/>
            </a:ln>
            <a:effectLst/>
          </c:spPr>
          <c:invertIfNegative val="0"/>
          <c:cat>
            <c:strRef>
              <c:f>Sheet1!$A$2</c:f>
              <c:strCache>
                <c:ptCount val="1"/>
                <c:pt idx="0">
                  <c:v>キャッシュアウト</c:v>
                </c:pt>
              </c:strCache>
            </c:strRef>
          </c:cat>
          <c:val>
            <c:numRef>
              <c:f>Sheet1!$D$2</c:f>
              <c:numCache>
                <c:formatCode>General</c:formatCode>
                <c:ptCount val="1"/>
                <c:pt idx="0">
                  <c:v>150</c:v>
                </c:pt>
              </c:numCache>
            </c:numRef>
          </c:val>
          <c:extLst>
            <c:ext xmlns:c16="http://schemas.microsoft.com/office/drawing/2014/chart" uri="{C3380CC4-5D6E-409C-BE32-E72D297353CC}">
              <c16:uniqueId val="{00000004-A9C2-4E49-8151-08E1F09B116A}"/>
            </c:ext>
          </c:extLst>
        </c:ser>
        <c:dLbls>
          <c:showLegendKey val="0"/>
          <c:showVal val="0"/>
          <c:showCatName val="0"/>
          <c:showSerName val="0"/>
          <c:showPercent val="0"/>
          <c:showBubbleSize val="0"/>
        </c:dLbls>
        <c:gapWidth val="150"/>
        <c:overlap val="100"/>
        <c:axId val="1183573919"/>
        <c:axId val="1183570079"/>
      </c:barChart>
      <c:catAx>
        <c:axId val="1183573919"/>
        <c:scaling>
          <c:orientation val="minMax"/>
        </c:scaling>
        <c:delete val="1"/>
        <c:axPos val="b"/>
        <c:numFmt formatCode="General" sourceLinked="1"/>
        <c:majorTickMark val="none"/>
        <c:minorTickMark val="none"/>
        <c:tickLblPos val="nextTo"/>
        <c:crossAx val="1183570079"/>
        <c:crosses val="autoZero"/>
        <c:auto val="1"/>
        <c:lblAlgn val="ctr"/>
        <c:lblOffset val="100"/>
        <c:noMultiLvlLbl val="0"/>
      </c:catAx>
      <c:valAx>
        <c:axId val="1183570079"/>
        <c:scaling>
          <c:orientation val="minMax"/>
        </c:scaling>
        <c:delete val="1"/>
        <c:axPos val="l"/>
        <c:numFmt formatCode="0%" sourceLinked="1"/>
        <c:majorTickMark val="none"/>
        <c:minorTickMark val="none"/>
        <c:tickLblPos val="nextTo"/>
        <c:crossAx val="11835739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40A17-E367-C24A-A6CF-4E216902D018}" type="datetimeFigureOut">
              <a:rPr kumimoji="1" lang="ja-JP" altLang="en-US" smtClean="0"/>
              <a:t>2026/1/8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845AB2-46CB-1E49-BAEF-28A19BC1D3FF}" type="slidenum">
              <a:rPr kumimoji="1" lang="ja-JP" altLang="en-US" smtClean="0"/>
              <a:t>‹#›</a:t>
            </a:fld>
            <a:endParaRPr kumimoji="1" lang="ja-JP" altLang="en-US"/>
          </a:p>
        </p:txBody>
      </p:sp>
    </p:spTree>
    <p:extLst>
      <p:ext uri="{BB962C8B-B14F-4D97-AF65-F5344CB8AC3E}">
        <p14:creationId xmlns:p14="http://schemas.microsoft.com/office/powerpoint/2010/main" val="12984948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7845AB2-46CB-1E49-BAEF-28A19BC1D3FF}" type="slidenum">
              <a:rPr kumimoji="1" lang="ja-JP" altLang="en-US" smtClean="0"/>
              <a:t>5</a:t>
            </a:fld>
            <a:endParaRPr kumimoji="1" lang="ja-JP" altLang="en-US"/>
          </a:p>
        </p:txBody>
      </p:sp>
    </p:spTree>
    <p:extLst>
      <p:ext uri="{BB962C8B-B14F-4D97-AF65-F5344CB8AC3E}">
        <p14:creationId xmlns:p14="http://schemas.microsoft.com/office/powerpoint/2010/main" val="1276393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67845AB2-46CB-1E49-BAEF-28A19BC1D3FF}" type="slidenum">
              <a:rPr kumimoji="1" lang="ja-JP" altLang="en-US" smtClean="0"/>
              <a:t>7</a:t>
            </a:fld>
            <a:endParaRPr kumimoji="1" lang="ja-JP" altLang="en-US"/>
          </a:p>
        </p:txBody>
      </p:sp>
    </p:spTree>
    <p:extLst>
      <p:ext uri="{BB962C8B-B14F-4D97-AF65-F5344CB8AC3E}">
        <p14:creationId xmlns:p14="http://schemas.microsoft.com/office/powerpoint/2010/main" val="3073864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840567"/>
            <a:ext cx="10363200" cy="1960033"/>
          </a:xfrm>
        </p:spPr>
        <p:txBody>
          <a:bodyPr/>
          <a:lstStyle/>
          <a:p>
            <a:r>
              <a:rPr lang="en-US"/>
              <a:t>Click to edit Master title style</a:t>
            </a:r>
          </a:p>
        </p:txBody>
      </p:sp>
      <p:sp>
        <p:nvSpPr>
          <p:cNvPr id="3" name="Subtitle 2"/>
          <p:cNvSpPr>
            <a:spLocks noGrp="1"/>
          </p:cNvSpPr>
          <p:nvPr>
            <p:ph type="subTitle" idx="1"/>
          </p:nvPr>
        </p:nvSpPr>
        <p:spPr>
          <a:xfrm>
            <a:off x="1828800" y="5181600"/>
            <a:ext cx="85344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2133601"/>
            <a:ext cx="538480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2133601"/>
            <a:ext cx="538480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2046817"/>
            <a:ext cx="5386917"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899833"/>
            <a:ext cx="5386917"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2046817"/>
            <a:ext cx="5389033"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8" y="2899833"/>
            <a:ext cx="5389033"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1/8/26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1/8/26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364067"/>
            <a:ext cx="4011084"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364067"/>
            <a:ext cx="6815667"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913467"/>
            <a:ext cx="4011084"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6400800"/>
            <a:ext cx="731520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817033"/>
            <a:ext cx="73152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2389717" y="7156451"/>
            <a:ext cx="73152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66185"/>
            <a:ext cx="274320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366185"/>
            <a:ext cx="802640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基本ー白紙">
    <p:spTree>
      <p:nvGrpSpPr>
        <p:cNvPr id="1" name=""/>
        <p:cNvGrpSpPr/>
        <p:nvPr/>
      </p:nvGrpSpPr>
      <p:grpSpPr>
        <a:xfrm>
          <a:off x="0" y="0"/>
          <a:ext cx="0" cy="0"/>
          <a:chOff x="0" y="0"/>
          <a:chExt cx="0" cy="0"/>
        </a:xfrm>
      </p:grpSpPr>
      <p:sp>
        <p:nvSpPr>
          <p:cNvPr id="11" name="スライド番号プレースホルダー 1">
            <a:extLst>
              <a:ext uri="{FF2B5EF4-FFF2-40B4-BE49-F238E27FC236}">
                <a16:creationId xmlns:a16="http://schemas.microsoft.com/office/drawing/2014/main" id="{908F830A-C990-20DE-0634-A175671BBC99}"/>
              </a:ext>
            </a:extLst>
          </p:cNvPr>
          <p:cNvSpPr txBox="1">
            <a:spLocks/>
          </p:cNvSpPr>
          <p:nvPr userDrawn="1"/>
        </p:nvSpPr>
        <p:spPr>
          <a:xfrm>
            <a:off x="11779742" y="6640539"/>
            <a:ext cx="36000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48F63A3B-78C7-47BE-AE5E-E10140E04643}" type="slidenum">
              <a:rPr lang="en-US" sz="800" b="1" smtClean="0">
                <a:latin typeface="Arial" panose="020B0604020202020204" pitchFamily="34" charset="0"/>
                <a:cs typeface="Arial" panose="020B0604020202020204" pitchFamily="34" charset="0"/>
              </a:rPr>
              <a:pPr algn="ctr"/>
              <a:t>‹#›</a:t>
            </a:fld>
            <a:endParaRPr lang="en-US" sz="800" b="1" dirty="0">
              <a:latin typeface="Arial" panose="020B0604020202020204" pitchFamily="34" charset="0"/>
              <a:cs typeface="Arial" panose="020B0604020202020204" pitchFamily="34" charset="0"/>
            </a:endParaRPr>
          </a:p>
        </p:txBody>
      </p:sp>
      <p:cxnSp>
        <p:nvCxnSpPr>
          <p:cNvPr id="13" name="直線コネクタ 12">
            <a:extLst>
              <a:ext uri="{FF2B5EF4-FFF2-40B4-BE49-F238E27FC236}">
                <a16:creationId xmlns:a16="http://schemas.microsoft.com/office/drawing/2014/main" id="{E7BD06FC-210C-606F-6A0A-2D2152819169}"/>
              </a:ext>
            </a:extLst>
          </p:cNvPr>
          <p:cNvCxnSpPr>
            <a:cxnSpLocks/>
          </p:cNvCxnSpPr>
          <p:nvPr userDrawn="1"/>
        </p:nvCxnSpPr>
        <p:spPr>
          <a:xfrm>
            <a:off x="11724546" y="6631830"/>
            <a:ext cx="0" cy="22617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4" name="スライド番号プレースホルダー 1">
            <a:extLst>
              <a:ext uri="{FF2B5EF4-FFF2-40B4-BE49-F238E27FC236}">
                <a16:creationId xmlns:a16="http://schemas.microsoft.com/office/drawing/2014/main" id="{8C200B69-B547-23AD-01CE-1F8FE32A7B19}"/>
              </a:ext>
            </a:extLst>
          </p:cNvPr>
          <p:cNvSpPr txBox="1">
            <a:spLocks/>
          </p:cNvSpPr>
          <p:nvPr userDrawn="1"/>
        </p:nvSpPr>
        <p:spPr>
          <a:xfrm>
            <a:off x="9501181" y="6640539"/>
            <a:ext cx="212834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sz="600" b="0" dirty="0" err="1">
                <a:solidFill>
                  <a:schemeClr val="tx1">
                    <a:lumMod val="50000"/>
                    <a:lumOff val="50000"/>
                  </a:schemeClr>
                </a:solidFill>
                <a:latin typeface="Arial" panose="020B0604020202020204" pitchFamily="34" charset="0"/>
                <a:cs typeface="Arial" panose="020B0604020202020204" pitchFamily="34" charset="0"/>
              </a:rPr>
              <a:t>Incdesign</a:t>
            </a:r>
            <a:r>
              <a:rPr lang="en-US" sz="600" b="0" dirty="0">
                <a:solidFill>
                  <a:schemeClr val="tx1">
                    <a:lumMod val="50000"/>
                    <a:lumOff val="50000"/>
                  </a:schemeClr>
                </a:solidFill>
                <a:latin typeface="Arial" panose="020B0604020202020204" pitchFamily="34" charset="0"/>
                <a:cs typeface="Arial" panose="020B0604020202020204" pitchFamily="34" charset="0"/>
              </a:rPr>
              <a:t> inc.</a:t>
            </a:r>
          </a:p>
        </p:txBody>
      </p:sp>
    </p:spTree>
    <p:extLst>
      <p:ext uri="{BB962C8B-B14F-4D97-AF65-F5344CB8AC3E}">
        <p14:creationId xmlns:p14="http://schemas.microsoft.com/office/powerpoint/2010/main" val="2714002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本文ーカテゴリタイトルあり">
    <p:spTree>
      <p:nvGrpSpPr>
        <p:cNvPr id="1" name=""/>
        <p:cNvGrpSpPr/>
        <p:nvPr/>
      </p:nvGrpSpPr>
      <p:grpSpPr>
        <a:xfrm>
          <a:off x="0" y="0"/>
          <a:ext cx="0" cy="0"/>
          <a:chOff x="0" y="0"/>
          <a:chExt cx="0" cy="0"/>
        </a:xfrm>
      </p:grpSpPr>
      <p:sp>
        <p:nvSpPr>
          <p:cNvPr id="11" name="スライド番号プレースホルダー 1">
            <a:extLst>
              <a:ext uri="{FF2B5EF4-FFF2-40B4-BE49-F238E27FC236}">
                <a16:creationId xmlns:a16="http://schemas.microsoft.com/office/drawing/2014/main" id="{908F830A-C990-20DE-0634-A175671BBC99}"/>
              </a:ext>
            </a:extLst>
          </p:cNvPr>
          <p:cNvSpPr txBox="1">
            <a:spLocks/>
          </p:cNvSpPr>
          <p:nvPr userDrawn="1"/>
        </p:nvSpPr>
        <p:spPr>
          <a:xfrm>
            <a:off x="11779742" y="6640539"/>
            <a:ext cx="36000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48F63A3B-78C7-47BE-AE5E-E10140E04643}" type="slidenum">
              <a:rPr lang="en-US" sz="800" b="1" smtClean="0">
                <a:latin typeface="Arial" panose="020B0604020202020204" pitchFamily="34" charset="0"/>
                <a:cs typeface="Arial" panose="020B0604020202020204" pitchFamily="34" charset="0"/>
              </a:rPr>
              <a:pPr algn="ctr"/>
              <a:t>‹#›</a:t>
            </a:fld>
            <a:endParaRPr lang="en-US" sz="800" b="1" dirty="0">
              <a:latin typeface="Arial" panose="020B0604020202020204" pitchFamily="34" charset="0"/>
              <a:cs typeface="Arial" panose="020B0604020202020204" pitchFamily="34" charset="0"/>
            </a:endParaRPr>
          </a:p>
        </p:txBody>
      </p:sp>
      <p:cxnSp>
        <p:nvCxnSpPr>
          <p:cNvPr id="13" name="直線コネクタ 12">
            <a:extLst>
              <a:ext uri="{FF2B5EF4-FFF2-40B4-BE49-F238E27FC236}">
                <a16:creationId xmlns:a16="http://schemas.microsoft.com/office/drawing/2014/main" id="{E7BD06FC-210C-606F-6A0A-2D2152819169}"/>
              </a:ext>
            </a:extLst>
          </p:cNvPr>
          <p:cNvCxnSpPr>
            <a:cxnSpLocks/>
          </p:cNvCxnSpPr>
          <p:nvPr userDrawn="1"/>
        </p:nvCxnSpPr>
        <p:spPr>
          <a:xfrm>
            <a:off x="11724546" y="6631830"/>
            <a:ext cx="0" cy="22617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4" name="スライド番号プレースホルダー 1">
            <a:extLst>
              <a:ext uri="{FF2B5EF4-FFF2-40B4-BE49-F238E27FC236}">
                <a16:creationId xmlns:a16="http://schemas.microsoft.com/office/drawing/2014/main" id="{8C200B69-B547-23AD-01CE-1F8FE32A7B19}"/>
              </a:ext>
            </a:extLst>
          </p:cNvPr>
          <p:cNvSpPr txBox="1">
            <a:spLocks/>
          </p:cNvSpPr>
          <p:nvPr userDrawn="1"/>
        </p:nvSpPr>
        <p:spPr>
          <a:xfrm>
            <a:off x="9501181" y="6640539"/>
            <a:ext cx="212834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sz="600" b="0" dirty="0">
                <a:solidFill>
                  <a:schemeClr val="tx1">
                    <a:lumMod val="50000"/>
                    <a:lumOff val="50000"/>
                  </a:schemeClr>
                </a:solidFill>
                <a:latin typeface="Arial" panose="020B0604020202020204" pitchFamily="34" charset="0"/>
                <a:cs typeface="Arial" panose="020B0604020202020204" pitchFamily="34" charset="0"/>
              </a:rPr>
              <a:t>(c) </a:t>
            </a:r>
            <a:r>
              <a:rPr lang="en-US" sz="600" b="0" dirty="0" err="1">
                <a:solidFill>
                  <a:schemeClr val="tx1">
                    <a:lumMod val="50000"/>
                    <a:lumOff val="50000"/>
                  </a:schemeClr>
                </a:solidFill>
                <a:latin typeface="Arial" panose="020B0604020202020204" pitchFamily="34" charset="0"/>
                <a:cs typeface="Arial" panose="020B0604020202020204" pitchFamily="34" charset="0"/>
              </a:rPr>
              <a:t>Incdesign</a:t>
            </a:r>
            <a:r>
              <a:rPr lang="en-US" sz="600" b="0" dirty="0">
                <a:solidFill>
                  <a:schemeClr val="tx1">
                    <a:lumMod val="50000"/>
                    <a:lumOff val="50000"/>
                  </a:schemeClr>
                </a:solidFill>
                <a:latin typeface="Arial" panose="020B0604020202020204" pitchFamily="34" charset="0"/>
                <a:cs typeface="Arial" panose="020B0604020202020204" pitchFamily="34" charset="0"/>
              </a:rPr>
              <a:t> inc.</a:t>
            </a:r>
          </a:p>
        </p:txBody>
      </p:sp>
      <p:sp>
        <p:nvSpPr>
          <p:cNvPr id="3" name="正方形/長方形 2">
            <a:extLst>
              <a:ext uri="{FF2B5EF4-FFF2-40B4-BE49-F238E27FC236}">
                <a16:creationId xmlns:a16="http://schemas.microsoft.com/office/drawing/2014/main" id="{555C093D-B516-9841-7771-ADF1EB166D7C}"/>
              </a:ext>
            </a:extLst>
          </p:cNvPr>
          <p:cNvSpPr/>
          <p:nvPr userDrawn="1"/>
        </p:nvSpPr>
        <p:spPr>
          <a:xfrm>
            <a:off x="0" y="148175"/>
            <a:ext cx="53975" cy="477300"/>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endParaRPr>
          </a:p>
        </p:txBody>
      </p:sp>
      <p:pic>
        <p:nvPicPr>
          <p:cNvPr id="5" name="図 4" descr="テキスト, 手紙&#10;&#10;自動的に生成された説明">
            <a:extLst>
              <a:ext uri="{FF2B5EF4-FFF2-40B4-BE49-F238E27FC236}">
                <a16:creationId xmlns:a16="http://schemas.microsoft.com/office/drawing/2014/main" id="{FB38D886-B930-C135-25CA-D59605EB4E2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9769809" y="100301"/>
            <a:ext cx="2325209" cy="692727"/>
          </a:xfrm>
          <a:prstGeom prst="rect">
            <a:avLst/>
          </a:prstGeom>
        </p:spPr>
      </p:pic>
      <p:sp>
        <p:nvSpPr>
          <p:cNvPr id="7" name="Content Placeholder 2">
            <a:extLst>
              <a:ext uri="{FF2B5EF4-FFF2-40B4-BE49-F238E27FC236}">
                <a16:creationId xmlns:a16="http://schemas.microsoft.com/office/drawing/2014/main" id="{1FEF2444-EC8D-37F3-DB27-F5969489576B}"/>
              </a:ext>
            </a:extLst>
          </p:cNvPr>
          <p:cNvSpPr>
            <a:spLocks noGrp="1"/>
          </p:cNvSpPr>
          <p:nvPr>
            <p:ph idx="11" hasCustomPrompt="1"/>
          </p:nvPr>
        </p:nvSpPr>
        <p:spPr>
          <a:xfrm>
            <a:off x="233268" y="309835"/>
            <a:ext cx="3600000" cy="183600"/>
          </a:xfrm>
        </p:spPr>
        <p:txBody>
          <a:bodyPr lIns="0" tIns="0" rIns="0" bIns="0" anchor="ctr" anchorCtr="0">
            <a:noAutofit/>
          </a:bodyPr>
          <a:lstStyle>
            <a:lvl1pPr marL="0" indent="0">
              <a:buNone/>
              <a:defRPr sz="1200" b="1" i="0">
                <a:solidFill>
                  <a:schemeClr val="tx1"/>
                </a:solidFill>
                <a:latin typeface="Yu Gothic" panose="020B0400000000000000" pitchFamily="34" charset="-128"/>
                <a:ea typeface="Yu Gothic" panose="020B0400000000000000" pitchFamily="34" charset="-128"/>
                <a:cs typeface="Arial" panose="020B0604020202020204" pitchFamily="34" charset="0"/>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39173794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本文ー基本フォーマット">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98D510F6-DE1F-23A6-06DD-4C72AE4BC729}"/>
              </a:ext>
            </a:extLst>
          </p:cNvPr>
          <p:cNvSpPr/>
          <p:nvPr userDrawn="1"/>
        </p:nvSpPr>
        <p:spPr>
          <a:xfrm>
            <a:off x="0" y="1353641"/>
            <a:ext cx="12192000" cy="5194524"/>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endParaRPr>
          </a:p>
        </p:txBody>
      </p:sp>
      <p:sp>
        <p:nvSpPr>
          <p:cNvPr id="21" name="Content Placeholder 2">
            <a:extLst>
              <a:ext uri="{FF2B5EF4-FFF2-40B4-BE49-F238E27FC236}">
                <a16:creationId xmlns:a16="http://schemas.microsoft.com/office/drawing/2014/main" id="{D70E51AF-F836-1BD4-B734-999D7E63C0F5}"/>
              </a:ext>
            </a:extLst>
          </p:cNvPr>
          <p:cNvSpPr>
            <a:spLocks noGrp="1"/>
          </p:cNvSpPr>
          <p:nvPr>
            <p:ph idx="11" hasCustomPrompt="1"/>
          </p:nvPr>
        </p:nvSpPr>
        <p:spPr>
          <a:xfrm>
            <a:off x="233268" y="309835"/>
            <a:ext cx="3600000" cy="183600"/>
          </a:xfrm>
        </p:spPr>
        <p:txBody>
          <a:bodyPr lIns="0" tIns="0" rIns="0" bIns="0" anchor="ctr" anchorCtr="0">
            <a:noAutofit/>
          </a:bodyPr>
          <a:lstStyle>
            <a:lvl1pPr marL="0" indent="0">
              <a:buNone/>
              <a:defRPr sz="1200" b="1" i="0">
                <a:solidFill>
                  <a:schemeClr val="tx1"/>
                </a:solidFill>
                <a:latin typeface="Yu Gothic" panose="020B0400000000000000" pitchFamily="34" charset="-128"/>
                <a:ea typeface="Yu Gothic" panose="020B0400000000000000" pitchFamily="34" charset="-128"/>
                <a:cs typeface="Arial" panose="020B0604020202020204" pitchFamily="34" charset="0"/>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
        <p:nvSpPr>
          <p:cNvPr id="2" name="Title 1"/>
          <p:cNvSpPr>
            <a:spLocks noGrp="1"/>
          </p:cNvSpPr>
          <p:nvPr>
            <p:ph type="title" hasCustomPrompt="1"/>
          </p:nvPr>
        </p:nvSpPr>
        <p:spPr>
          <a:xfrm>
            <a:off x="695999" y="924206"/>
            <a:ext cx="10799991" cy="396000"/>
          </a:xfrm>
        </p:spPr>
        <p:txBody>
          <a:bodyPr lIns="0" tIns="0" rIns="0" bIns="0">
            <a:normAutofit/>
          </a:bodyPr>
          <a:lstStyle>
            <a:lvl1pPr>
              <a:lnSpc>
                <a:spcPct val="100000"/>
              </a:lnSpc>
              <a:defRPr sz="1600" b="1"/>
            </a:lvl1pPr>
          </a:lstStyle>
          <a:p>
            <a:r>
              <a:rPr lang="en-US" dirty="0"/>
              <a:t>Click to edit Master title style</a:t>
            </a:r>
          </a:p>
        </p:txBody>
      </p:sp>
      <p:sp>
        <p:nvSpPr>
          <p:cNvPr id="11" name="スライド番号プレースホルダー 1">
            <a:extLst>
              <a:ext uri="{FF2B5EF4-FFF2-40B4-BE49-F238E27FC236}">
                <a16:creationId xmlns:a16="http://schemas.microsoft.com/office/drawing/2014/main" id="{908F830A-C990-20DE-0634-A175671BBC99}"/>
              </a:ext>
            </a:extLst>
          </p:cNvPr>
          <p:cNvSpPr txBox="1">
            <a:spLocks/>
          </p:cNvSpPr>
          <p:nvPr userDrawn="1"/>
        </p:nvSpPr>
        <p:spPr>
          <a:xfrm>
            <a:off x="11779742" y="6640539"/>
            <a:ext cx="36000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48F63A3B-78C7-47BE-AE5E-E10140E04643}" type="slidenum">
              <a:rPr lang="en-US" sz="800" b="1" smtClean="0">
                <a:latin typeface="Arial" panose="020B0604020202020204" pitchFamily="34" charset="0"/>
                <a:cs typeface="Arial" panose="020B0604020202020204" pitchFamily="34" charset="0"/>
              </a:rPr>
              <a:pPr algn="ctr"/>
              <a:t>‹#›</a:t>
            </a:fld>
            <a:endParaRPr lang="en-US" sz="800" b="1" dirty="0">
              <a:latin typeface="Arial" panose="020B0604020202020204" pitchFamily="34" charset="0"/>
              <a:cs typeface="Arial" panose="020B0604020202020204" pitchFamily="34" charset="0"/>
            </a:endParaRPr>
          </a:p>
        </p:txBody>
      </p:sp>
      <p:cxnSp>
        <p:nvCxnSpPr>
          <p:cNvPr id="13" name="直線コネクタ 12">
            <a:extLst>
              <a:ext uri="{FF2B5EF4-FFF2-40B4-BE49-F238E27FC236}">
                <a16:creationId xmlns:a16="http://schemas.microsoft.com/office/drawing/2014/main" id="{E7BD06FC-210C-606F-6A0A-2D2152819169}"/>
              </a:ext>
            </a:extLst>
          </p:cNvPr>
          <p:cNvCxnSpPr>
            <a:cxnSpLocks/>
          </p:cNvCxnSpPr>
          <p:nvPr userDrawn="1"/>
        </p:nvCxnSpPr>
        <p:spPr>
          <a:xfrm>
            <a:off x="11724546" y="6631830"/>
            <a:ext cx="0" cy="22617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4" name="スライド番号プレースホルダー 1">
            <a:extLst>
              <a:ext uri="{FF2B5EF4-FFF2-40B4-BE49-F238E27FC236}">
                <a16:creationId xmlns:a16="http://schemas.microsoft.com/office/drawing/2014/main" id="{8C200B69-B547-23AD-01CE-1F8FE32A7B19}"/>
              </a:ext>
            </a:extLst>
          </p:cNvPr>
          <p:cNvSpPr txBox="1">
            <a:spLocks/>
          </p:cNvSpPr>
          <p:nvPr userDrawn="1"/>
        </p:nvSpPr>
        <p:spPr>
          <a:xfrm>
            <a:off x="9501181" y="6640539"/>
            <a:ext cx="212834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altLang="ja-JP" sz="600" b="0" dirty="0">
                <a:solidFill>
                  <a:schemeClr val="tx1">
                    <a:lumMod val="50000"/>
                    <a:lumOff val="50000"/>
                  </a:schemeClr>
                </a:solidFill>
                <a:latin typeface="Arial" panose="020B0604020202020204" pitchFamily="34" charset="0"/>
                <a:cs typeface="Arial" panose="020B0604020202020204" pitchFamily="34" charset="0"/>
              </a:rPr>
              <a:t>(c) </a:t>
            </a:r>
            <a:r>
              <a:rPr lang="en-US" altLang="ja-JP" sz="600" b="0" dirty="0" err="1">
                <a:solidFill>
                  <a:schemeClr val="tx1">
                    <a:lumMod val="50000"/>
                    <a:lumOff val="50000"/>
                  </a:schemeClr>
                </a:solidFill>
                <a:latin typeface="Arial" panose="020B0604020202020204" pitchFamily="34" charset="0"/>
                <a:cs typeface="Arial" panose="020B0604020202020204" pitchFamily="34" charset="0"/>
              </a:rPr>
              <a:t>Incdesign</a:t>
            </a:r>
            <a:r>
              <a:rPr lang="en-US" altLang="ja-JP" sz="600" b="0" dirty="0">
                <a:solidFill>
                  <a:schemeClr val="tx1">
                    <a:lumMod val="50000"/>
                    <a:lumOff val="50000"/>
                  </a:schemeClr>
                </a:solidFill>
                <a:latin typeface="Arial" panose="020B0604020202020204" pitchFamily="34" charset="0"/>
                <a:cs typeface="Arial" panose="020B0604020202020204" pitchFamily="34" charset="0"/>
              </a:rPr>
              <a:t> inc.</a:t>
            </a:r>
          </a:p>
        </p:txBody>
      </p:sp>
      <p:cxnSp>
        <p:nvCxnSpPr>
          <p:cNvPr id="6" name="直線コネクタ 5">
            <a:extLst>
              <a:ext uri="{FF2B5EF4-FFF2-40B4-BE49-F238E27FC236}">
                <a16:creationId xmlns:a16="http://schemas.microsoft.com/office/drawing/2014/main" id="{3483BFE5-DC6E-1FE5-F631-75828D6F477B}"/>
              </a:ext>
            </a:extLst>
          </p:cNvPr>
          <p:cNvCxnSpPr>
            <a:cxnSpLocks/>
          </p:cNvCxnSpPr>
          <p:nvPr userDrawn="1"/>
        </p:nvCxnSpPr>
        <p:spPr>
          <a:xfrm flipH="1">
            <a:off x="-732" y="1099677"/>
            <a:ext cx="468000" cy="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C60BB56D-B5C6-1DD7-E94B-B4B636F5C448}"/>
              </a:ext>
            </a:extLst>
          </p:cNvPr>
          <p:cNvSpPr/>
          <p:nvPr userDrawn="1"/>
        </p:nvSpPr>
        <p:spPr>
          <a:xfrm>
            <a:off x="0" y="148175"/>
            <a:ext cx="53975" cy="477300"/>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endParaRPr>
          </a:p>
        </p:txBody>
      </p:sp>
      <p:pic>
        <p:nvPicPr>
          <p:cNvPr id="3" name="図 2" descr="図形&#10;&#10;中程度の精度で自動的に生成された説明">
            <a:extLst>
              <a:ext uri="{FF2B5EF4-FFF2-40B4-BE49-F238E27FC236}">
                <a16:creationId xmlns:a16="http://schemas.microsoft.com/office/drawing/2014/main" id="{E17DEBFD-A5BC-CE4D-B60C-E349901EE4BC}"/>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513856" y="100044"/>
            <a:ext cx="1561568" cy="779958"/>
          </a:xfrm>
          <a:prstGeom prst="rect">
            <a:avLst/>
          </a:prstGeom>
        </p:spPr>
      </p:pic>
    </p:spTree>
    <p:extLst>
      <p:ext uri="{BB962C8B-B14F-4D97-AF65-F5344CB8AC3E}">
        <p14:creationId xmlns:p14="http://schemas.microsoft.com/office/powerpoint/2010/main" val="11778187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本文ー基本フォーマット">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5999" y="924206"/>
            <a:ext cx="10799991" cy="396000"/>
          </a:xfrm>
        </p:spPr>
        <p:txBody>
          <a:bodyPr lIns="0" tIns="0" rIns="0" bIns="0">
            <a:normAutofit/>
          </a:bodyPr>
          <a:lstStyle>
            <a:lvl1pPr>
              <a:lnSpc>
                <a:spcPct val="100000"/>
              </a:lnSpc>
              <a:defRPr sz="1600" b="1"/>
            </a:lvl1pPr>
          </a:lstStyle>
          <a:p>
            <a:r>
              <a:rPr lang="en-US" dirty="0"/>
              <a:t>Click to edit Master title style</a:t>
            </a:r>
          </a:p>
        </p:txBody>
      </p:sp>
      <p:sp>
        <p:nvSpPr>
          <p:cNvPr id="11" name="スライド番号プレースホルダー 1">
            <a:extLst>
              <a:ext uri="{FF2B5EF4-FFF2-40B4-BE49-F238E27FC236}">
                <a16:creationId xmlns:a16="http://schemas.microsoft.com/office/drawing/2014/main" id="{908F830A-C990-20DE-0634-A175671BBC99}"/>
              </a:ext>
            </a:extLst>
          </p:cNvPr>
          <p:cNvSpPr txBox="1">
            <a:spLocks/>
          </p:cNvSpPr>
          <p:nvPr userDrawn="1"/>
        </p:nvSpPr>
        <p:spPr>
          <a:xfrm>
            <a:off x="11779742" y="6640539"/>
            <a:ext cx="36000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48F63A3B-78C7-47BE-AE5E-E10140E04643}" type="slidenum">
              <a:rPr lang="en-US" sz="800" b="1" smtClean="0">
                <a:latin typeface="Arial" panose="020B0604020202020204" pitchFamily="34" charset="0"/>
                <a:cs typeface="Arial" panose="020B0604020202020204" pitchFamily="34" charset="0"/>
              </a:rPr>
              <a:pPr algn="ctr"/>
              <a:t>‹#›</a:t>
            </a:fld>
            <a:endParaRPr lang="en-US" sz="800" b="1" dirty="0">
              <a:latin typeface="Arial" panose="020B0604020202020204" pitchFamily="34" charset="0"/>
              <a:cs typeface="Arial" panose="020B0604020202020204" pitchFamily="34" charset="0"/>
            </a:endParaRPr>
          </a:p>
        </p:txBody>
      </p:sp>
      <p:cxnSp>
        <p:nvCxnSpPr>
          <p:cNvPr id="13" name="直線コネクタ 12">
            <a:extLst>
              <a:ext uri="{FF2B5EF4-FFF2-40B4-BE49-F238E27FC236}">
                <a16:creationId xmlns:a16="http://schemas.microsoft.com/office/drawing/2014/main" id="{E7BD06FC-210C-606F-6A0A-2D2152819169}"/>
              </a:ext>
            </a:extLst>
          </p:cNvPr>
          <p:cNvCxnSpPr>
            <a:cxnSpLocks/>
          </p:cNvCxnSpPr>
          <p:nvPr userDrawn="1"/>
        </p:nvCxnSpPr>
        <p:spPr>
          <a:xfrm>
            <a:off x="11724546" y="6631830"/>
            <a:ext cx="0" cy="22617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4" name="スライド番号プレースホルダー 1">
            <a:extLst>
              <a:ext uri="{FF2B5EF4-FFF2-40B4-BE49-F238E27FC236}">
                <a16:creationId xmlns:a16="http://schemas.microsoft.com/office/drawing/2014/main" id="{8C200B69-B547-23AD-01CE-1F8FE32A7B19}"/>
              </a:ext>
            </a:extLst>
          </p:cNvPr>
          <p:cNvSpPr txBox="1">
            <a:spLocks/>
          </p:cNvSpPr>
          <p:nvPr userDrawn="1"/>
        </p:nvSpPr>
        <p:spPr>
          <a:xfrm>
            <a:off x="9501181" y="6640539"/>
            <a:ext cx="212834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altLang="ja-JP" sz="600" b="0" dirty="0">
                <a:solidFill>
                  <a:schemeClr val="tx1">
                    <a:lumMod val="50000"/>
                    <a:lumOff val="50000"/>
                  </a:schemeClr>
                </a:solidFill>
                <a:latin typeface="Arial" panose="020B0604020202020204" pitchFamily="34" charset="0"/>
                <a:cs typeface="Arial" panose="020B0604020202020204" pitchFamily="34" charset="0"/>
              </a:rPr>
              <a:t>(c) </a:t>
            </a:r>
            <a:r>
              <a:rPr lang="en-US" altLang="ja-JP" sz="600" b="0" dirty="0" err="1">
                <a:solidFill>
                  <a:schemeClr val="tx1">
                    <a:lumMod val="50000"/>
                    <a:lumOff val="50000"/>
                  </a:schemeClr>
                </a:solidFill>
                <a:latin typeface="Arial" panose="020B0604020202020204" pitchFamily="34" charset="0"/>
                <a:cs typeface="Arial" panose="020B0604020202020204" pitchFamily="34" charset="0"/>
              </a:rPr>
              <a:t>Incdesign</a:t>
            </a:r>
            <a:r>
              <a:rPr lang="en-US" altLang="ja-JP" sz="600" b="0" dirty="0">
                <a:solidFill>
                  <a:schemeClr val="tx1">
                    <a:lumMod val="50000"/>
                    <a:lumOff val="50000"/>
                  </a:schemeClr>
                </a:solidFill>
                <a:latin typeface="Arial" panose="020B0604020202020204" pitchFamily="34" charset="0"/>
                <a:cs typeface="Arial" panose="020B0604020202020204" pitchFamily="34" charset="0"/>
              </a:rPr>
              <a:t> inc.</a:t>
            </a:r>
          </a:p>
        </p:txBody>
      </p:sp>
      <p:cxnSp>
        <p:nvCxnSpPr>
          <p:cNvPr id="6" name="直線コネクタ 5">
            <a:extLst>
              <a:ext uri="{FF2B5EF4-FFF2-40B4-BE49-F238E27FC236}">
                <a16:creationId xmlns:a16="http://schemas.microsoft.com/office/drawing/2014/main" id="{3483BFE5-DC6E-1FE5-F631-75828D6F477B}"/>
              </a:ext>
            </a:extLst>
          </p:cNvPr>
          <p:cNvCxnSpPr>
            <a:cxnSpLocks/>
          </p:cNvCxnSpPr>
          <p:nvPr userDrawn="1"/>
        </p:nvCxnSpPr>
        <p:spPr>
          <a:xfrm flipH="1">
            <a:off x="-732" y="1099677"/>
            <a:ext cx="46800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C60BB56D-B5C6-1DD7-E94B-B4B636F5C448}"/>
              </a:ext>
            </a:extLst>
          </p:cNvPr>
          <p:cNvSpPr/>
          <p:nvPr userDrawn="1"/>
        </p:nvSpPr>
        <p:spPr>
          <a:xfrm>
            <a:off x="0" y="148175"/>
            <a:ext cx="53975" cy="477300"/>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endParaRPr>
          </a:p>
        </p:txBody>
      </p:sp>
      <p:sp>
        <p:nvSpPr>
          <p:cNvPr id="3" name="Content Placeholder 2">
            <a:extLst>
              <a:ext uri="{FF2B5EF4-FFF2-40B4-BE49-F238E27FC236}">
                <a16:creationId xmlns:a16="http://schemas.microsoft.com/office/drawing/2014/main" id="{DEF3800A-5AF1-F4A1-B6C9-DB32F6FB165D}"/>
              </a:ext>
            </a:extLst>
          </p:cNvPr>
          <p:cNvSpPr>
            <a:spLocks noGrp="1"/>
          </p:cNvSpPr>
          <p:nvPr>
            <p:ph idx="11" hasCustomPrompt="1"/>
          </p:nvPr>
        </p:nvSpPr>
        <p:spPr>
          <a:xfrm>
            <a:off x="233268" y="309835"/>
            <a:ext cx="3600000" cy="183600"/>
          </a:xfrm>
        </p:spPr>
        <p:txBody>
          <a:bodyPr lIns="0" tIns="0" rIns="0" bIns="0" anchor="ctr" anchorCtr="0">
            <a:noAutofit/>
          </a:bodyPr>
          <a:lstStyle>
            <a:lvl1pPr marL="0" indent="0">
              <a:buNone/>
              <a:defRPr sz="1200" b="1" i="0">
                <a:solidFill>
                  <a:schemeClr val="tx1"/>
                </a:solidFill>
                <a:latin typeface="Yu Gothic" panose="020B0400000000000000" pitchFamily="34" charset="-128"/>
                <a:ea typeface="Yu Gothic" panose="020B0400000000000000" pitchFamily="34" charset="-128"/>
                <a:cs typeface="Arial" panose="020B0604020202020204" pitchFamily="34" charset="0"/>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28318645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本文ー基本フォーマット（背景なし）">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5999" y="891548"/>
            <a:ext cx="10799991" cy="481574"/>
          </a:xfrm>
        </p:spPr>
        <p:txBody>
          <a:bodyPr lIns="0" tIns="0" rIns="0" bIns="0">
            <a:normAutofit/>
          </a:bodyPr>
          <a:lstStyle>
            <a:lvl1pPr>
              <a:lnSpc>
                <a:spcPct val="100000"/>
              </a:lnSpc>
              <a:defRPr sz="1400" b="1"/>
            </a:lvl1pPr>
          </a:lstStyle>
          <a:p>
            <a:r>
              <a:rPr lang="en-US" dirty="0"/>
              <a:t>Click to edit Master title style</a:t>
            </a:r>
          </a:p>
        </p:txBody>
      </p:sp>
      <p:sp>
        <p:nvSpPr>
          <p:cNvPr id="3" name="Content Placeholder 2"/>
          <p:cNvSpPr>
            <a:spLocks noGrp="1"/>
          </p:cNvSpPr>
          <p:nvPr>
            <p:ph idx="1" hasCustomPrompt="1"/>
          </p:nvPr>
        </p:nvSpPr>
        <p:spPr>
          <a:xfrm>
            <a:off x="695998" y="1825625"/>
            <a:ext cx="10799987" cy="4662746"/>
          </a:xfrm>
        </p:spPr>
        <p:txBody>
          <a:bodyPr lIns="0" tIns="0" rIns="0" bIns="0"/>
          <a:lstStyle>
            <a:lvl1pPr marL="0" indent="0">
              <a:buNone/>
              <a:defRPr sz="2000" b="1"/>
            </a:lvl1pPr>
            <a:lvl2pPr marL="457200" indent="0">
              <a:buNone/>
              <a:defRPr sz="1800"/>
            </a:lvl2pPr>
            <a:lvl3pPr marL="914400" indent="0">
              <a:buNone/>
              <a:defRPr sz="1600"/>
            </a:lvl3pPr>
            <a:lvl4pPr marL="1371600" indent="0">
              <a:buNone/>
              <a:defRPr sz="1500"/>
            </a:lvl4pPr>
            <a:lvl5pPr marL="18288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スライド番号プレースホルダー 1">
            <a:extLst>
              <a:ext uri="{FF2B5EF4-FFF2-40B4-BE49-F238E27FC236}">
                <a16:creationId xmlns:a16="http://schemas.microsoft.com/office/drawing/2014/main" id="{908F830A-C990-20DE-0634-A175671BBC99}"/>
              </a:ext>
            </a:extLst>
          </p:cNvPr>
          <p:cNvSpPr txBox="1">
            <a:spLocks/>
          </p:cNvSpPr>
          <p:nvPr userDrawn="1"/>
        </p:nvSpPr>
        <p:spPr>
          <a:xfrm>
            <a:off x="11779742" y="6640539"/>
            <a:ext cx="36000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48F63A3B-78C7-47BE-AE5E-E10140E04643}" type="slidenum">
              <a:rPr lang="en-US" sz="800" b="1" smtClean="0">
                <a:latin typeface="Arial" panose="020B0604020202020204" pitchFamily="34" charset="0"/>
                <a:cs typeface="Arial" panose="020B0604020202020204" pitchFamily="34" charset="0"/>
              </a:rPr>
              <a:pPr algn="ctr"/>
              <a:t>‹#›</a:t>
            </a:fld>
            <a:endParaRPr lang="en-US" sz="800" b="1" dirty="0">
              <a:latin typeface="Arial" panose="020B0604020202020204" pitchFamily="34" charset="0"/>
              <a:cs typeface="Arial" panose="020B0604020202020204" pitchFamily="34" charset="0"/>
            </a:endParaRPr>
          </a:p>
        </p:txBody>
      </p:sp>
      <p:cxnSp>
        <p:nvCxnSpPr>
          <p:cNvPr id="13" name="直線コネクタ 12">
            <a:extLst>
              <a:ext uri="{FF2B5EF4-FFF2-40B4-BE49-F238E27FC236}">
                <a16:creationId xmlns:a16="http://schemas.microsoft.com/office/drawing/2014/main" id="{E7BD06FC-210C-606F-6A0A-2D2152819169}"/>
              </a:ext>
            </a:extLst>
          </p:cNvPr>
          <p:cNvCxnSpPr>
            <a:cxnSpLocks/>
          </p:cNvCxnSpPr>
          <p:nvPr userDrawn="1"/>
        </p:nvCxnSpPr>
        <p:spPr>
          <a:xfrm>
            <a:off x="11724546" y="6631830"/>
            <a:ext cx="0" cy="22617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4" name="スライド番号プレースホルダー 1">
            <a:extLst>
              <a:ext uri="{FF2B5EF4-FFF2-40B4-BE49-F238E27FC236}">
                <a16:creationId xmlns:a16="http://schemas.microsoft.com/office/drawing/2014/main" id="{8C200B69-B547-23AD-01CE-1F8FE32A7B19}"/>
              </a:ext>
            </a:extLst>
          </p:cNvPr>
          <p:cNvSpPr txBox="1">
            <a:spLocks/>
          </p:cNvSpPr>
          <p:nvPr userDrawn="1"/>
        </p:nvSpPr>
        <p:spPr>
          <a:xfrm>
            <a:off x="9501181" y="6640539"/>
            <a:ext cx="212834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altLang="ja-JP" sz="600" b="0" dirty="0">
                <a:solidFill>
                  <a:schemeClr val="tx1">
                    <a:lumMod val="50000"/>
                    <a:lumOff val="50000"/>
                  </a:schemeClr>
                </a:solidFill>
                <a:latin typeface="Arial" panose="020B0604020202020204" pitchFamily="34" charset="0"/>
                <a:cs typeface="Arial" panose="020B0604020202020204" pitchFamily="34" charset="0"/>
              </a:rPr>
              <a:t>(c) </a:t>
            </a:r>
            <a:r>
              <a:rPr lang="en-US" altLang="ja-JP" sz="600" b="0" dirty="0" err="1">
                <a:solidFill>
                  <a:schemeClr val="tx1">
                    <a:lumMod val="50000"/>
                    <a:lumOff val="50000"/>
                  </a:schemeClr>
                </a:solidFill>
                <a:latin typeface="Arial" panose="020B0604020202020204" pitchFamily="34" charset="0"/>
                <a:cs typeface="Arial" panose="020B0604020202020204" pitchFamily="34" charset="0"/>
              </a:rPr>
              <a:t>Incdesign</a:t>
            </a:r>
            <a:r>
              <a:rPr lang="en-US" altLang="ja-JP" sz="600" b="0" dirty="0">
                <a:solidFill>
                  <a:schemeClr val="tx1">
                    <a:lumMod val="50000"/>
                    <a:lumOff val="50000"/>
                  </a:schemeClr>
                </a:solidFill>
                <a:latin typeface="Arial" panose="020B0604020202020204" pitchFamily="34" charset="0"/>
                <a:cs typeface="Arial" panose="020B0604020202020204" pitchFamily="34" charset="0"/>
              </a:rPr>
              <a:t> inc.</a:t>
            </a:r>
          </a:p>
        </p:txBody>
      </p:sp>
      <p:cxnSp>
        <p:nvCxnSpPr>
          <p:cNvPr id="6" name="直線コネクタ 5">
            <a:extLst>
              <a:ext uri="{FF2B5EF4-FFF2-40B4-BE49-F238E27FC236}">
                <a16:creationId xmlns:a16="http://schemas.microsoft.com/office/drawing/2014/main" id="{3483BFE5-DC6E-1FE5-F631-75828D6F477B}"/>
              </a:ext>
            </a:extLst>
          </p:cNvPr>
          <p:cNvCxnSpPr>
            <a:cxnSpLocks/>
          </p:cNvCxnSpPr>
          <p:nvPr userDrawn="1"/>
        </p:nvCxnSpPr>
        <p:spPr>
          <a:xfrm flipH="1">
            <a:off x="-732" y="1132335"/>
            <a:ext cx="46800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C60BB56D-B5C6-1DD7-E94B-B4B636F5C448}"/>
              </a:ext>
            </a:extLst>
          </p:cNvPr>
          <p:cNvSpPr/>
          <p:nvPr userDrawn="1"/>
        </p:nvSpPr>
        <p:spPr>
          <a:xfrm>
            <a:off x="0" y="148175"/>
            <a:ext cx="53975" cy="477300"/>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endParaRPr>
          </a:p>
        </p:txBody>
      </p:sp>
      <p:sp>
        <p:nvSpPr>
          <p:cNvPr id="4" name="Content Placeholder 2">
            <a:extLst>
              <a:ext uri="{FF2B5EF4-FFF2-40B4-BE49-F238E27FC236}">
                <a16:creationId xmlns:a16="http://schemas.microsoft.com/office/drawing/2014/main" id="{8C87E3CD-304E-68CC-5157-19C7E431AE46}"/>
              </a:ext>
            </a:extLst>
          </p:cNvPr>
          <p:cNvSpPr>
            <a:spLocks noGrp="1"/>
          </p:cNvSpPr>
          <p:nvPr>
            <p:ph idx="11" hasCustomPrompt="1"/>
          </p:nvPr>
        </p:nvSpPr>
        <p:spPr>
          <a:xfrm>
            <a:off x="233268" y="309835"/>
            <a:ext cx="3600000" cy="183600"/>
          </a:xfrm>
        </p:spPr>
        <p:txBody>
          <a:bodyPr lIns="0" tIns="0" rIns="0" bIns="0" anchor="ctr" anchorCtr="0">
            <a:noAutofit/>
          </a:bodyPr>
          <a:lstStyle>
            <a:lvl1pPr marL="0" indent="0">
              <a:buNone/>
              <a:defRPr sz="1200" b="1" i="0">
                <a:solidFill>
                  <a:schemeClr val="tx1"/>
                </a:solidFill>
                <a:latin typeface="Yu Gothic" panose="020B0400000000000000" pitchFamily="34" charset="-128"/>
                <a:ea typeface="Yu Gothic" panose="020B0400000000000000" pitchFamily="34" charset="-128"/>
                <a:cs typeface="Arial" panose="020B0604020202020204" pitchFamily="34" charset="0"/>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4141996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ーテーマカラー背景">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A0F9B377-B492-137D-6422-683B08A72D1A}"/>
              </a:ext>
            </a:extLst>
          </p:cNvPr>
          <p:cNvSpPr/>
          <p:nvPr userDrawn="1"/>
        </p:nvSpPr>
        <p:spPr>
          <a:xfrm>
            <a:off x="0" y="0"/>
            <a:ext cx="12191999" cy="6858000"/>
          </a:xfrm>
          <a:prstGeom prst="rect">
            <a:avLst/>
          </a:prstGeom>
          <a:solidFill>
            <a:srgbClr val="FDF2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スライド番号プレースホルダー 1">
            <a:extLst>
              <a:ext uri="{FF2B5EF4-FFF2-40B4-BE49-F238E27FC236}">
                <a16:creationId xmlns:a16="http://schemas.microsoft.com/office/drawing/2014/main" id="{53CAE08E-7F39-4B9E-4EBE-91F49E858851}"/>
              </a:ext>
            </a:extLst>
          </p:cNvPr>
          <p:cNvSpPr txBox="1">
            <a:spLocks/>
          </p:cNvSpPr>
          <p:nvPr userDrawn="1"/>
        </p:nvSpPr>
        <p:spPr>
          <a:xfrm>
            <a:off x="11779742" y="6640539"/>
            <a:ext cx="36000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48F63A3B-78C7-47BE-AE5E-E10140E04643}" type="slidenum">
              <a:rPr lang="en-US" sz="800" b="1" smtClean="0">
                <a:latin typeface="Arial" panose="020B0604020202020204" pitchFamily="34" charset="0"/>
                <a:cs typeface="Arial" panose="020B0604020202020204" pitchFamily="34" charset="0"/>
              </a:rPr>
              <a:pPr algn="ctr"/>
              <a:t>‹#›</a:t>
            </a:fld>
            <a:endParaRPr lang="en-US" sz="800" b="1" dirty="0">
              <a:latin typeface="Arial" panose="020B0604020202020204" pitchFamily="34" charset="0"/>
              <a:cs typeface="Arial" panose="020B0604020202020204" pitchFamily="34" charset="0"/>
            </a:endParaRPr>
          </a:p>
        </p:txBody>
      </p:sp>
      <p:cxnSp>
        <p:nvCxnSpPr>
          <p:cNvPr id="8" name="直線コネクタ 7">
            <a:extLst>
              <a:ext uri="{FF2B5EF4-FFF2-40B4-BE49-F238E27FC236}">
                <a16:creationId xmlns:a16="http://schemas.microsoft.com/office/drawing/2014/main" id="{51D16E6F-CC38-5F4A-C48B-F35134C1CD33}"/>
              </a:ext>
            </a:extLst>
          </p:cNvPr>
          <p:cNvCxnSpPr>
            <a:cxnSpLocks/>
          </p:cNvCxnSpPr>
          <p:nvPr userDrawn="1"/>
        </p:nvCxnSpPr>
        <p:spPr>
          <a:xfrm>
            <a:off x="11724546" y="6631830"/>
            <a:ext cx="0" cy="22617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スライド番号プレースホルダー 1">
            <a:extLst>
              <a:ext uri="{FF2B5EF4-FFF2-40B4-BE49-F238E27FC236}">
                <a16:creationId xmlns:a16="http://schemas.microsoft.com/office/drawing/2014/main" id="{280EF8EE-9A80-DDBB-0DD1-ED639BFEA4A6}"/>
              </a:ext>
            </a:extLst>
          </p:cNvPr>
          <p:cNvSpPr txBox="1">
            <a:spLocks/>
          </p:cNvSpPr>
          <p:nvPr userDrawn="1"/>
        </p:nvSpPr>
        <p:spPr>
          <a:xfrm>
            <a:off x="9501181" y="6640539"/>
            <a:ext cx="2128340" cy="208752"/>
          </a:xfrm>
          <a:prstGeom prst="rect">
            <a:avLst/>
          </a:prstGeom>
        </p:spPr>
        <p:txBody>
          <a:bodyPr vert="horz" lIns="0" tIns="0" rIns="0" bIns="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altLang="ja-JP" sz="600" b="0" dirty="0">
                <a:solidFill>
                  <a:schemeClr val="tx1">
                    <a:lumMod val="50000"/>
                    <a:lumOff val="50000"/>
                  </a:schemeClr>
                </a:solidFill>
                <a:latin typeface="Arial" panose="020B0604020202020204" pitchFamily="34" charset="0"/>
                <a:cs typeface="Arial" panose="020B0604020202020204" pitchFamily="34" charset="0"/>
              </a:rPr>
              <a:t>(c) </a:t>
            </a:r>
            <a:r>
              <a:rPr lang="en-US" altLang="ja-JP" sz="600" b="0" dirty="0" err="1">
                <a:solidFill>
                  <a:schemeClr val="tx1">
                    <a:lumMod val="50000"/>
                    <a:lumOff val="50000"/>
                  </a:schemeClr>
                </a:solidFill>
                <a:latin typeface="Arial" panose="020B0604020202020204" pitchFamily="34" charset="0"/>
                <a:cs typeface="Arial" panose="020B0604020202020204" pitchFamily="34" charset="0"/>
              </a:rPr>
              <a:t>Incdesign</a:t>
            </a:r>
            <a:r>
              <a:rPr lang="en-US" altLang="ja-JP" sz="600" b="0" dirty="0">
                <a:solidFill>
                  <a:schemeClr val="tx1">
                    <a:lumMod val="50000"/>
                    <a:lumOff val="50000"/>
                  </a:schemeClr>
                </a:solidFill>
                <a:latin typeface="Arial" panose="020B0604020202020204" pitchFamily="34" charset="0"/>
                <a:cs typeface="Arial" panose="020B0604020202020204" pitchFamily="34" charset="0"/>
              </a:rPr>
              <a:t> inc.</a:t>
            </a:r>
          </a:p>
        </p:txBody>
      </p:sp>
    </p:spTree>
    <p:extLst>
      <p:ext uri="{BB962C8B-B14F-4D97-AF65-F5344CB8AC3E}">
        <p14:creationId xmlns:p14="http://schemas.microsoft.com/office/powerpoint/2010/main" val="848752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基本ーブランク">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8735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5875867"/>
            <a:ext cx="1036320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3875618"/>
            <a:ext cx="103632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66184"/>
            <a:ext cx="109728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2133601"/>
            <a:ext cx="109728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8475134"/>
            <a:ext cx="28448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5BCAD085-E8A6-8845-BD4E-CB4CCA059FC4}" type="datetimeFigureOut">
              <a:rPr lang="en-US" smtClean="0"/>
              <a:t>1/8/26</a:t>
            </a:fld>
            <a:endParaRPr lang="en-US"/>
          </a:p>
        </p:txBody>
      </p:sp>
      <p:sp>
        <p:nvSpPr>
          <p:cNvPr id="5" name="Footer Placeholder 4"/>
          <p:cNvSpPr>
            <a:spLocks noGrp="1"/>
          </p:cNvSpPr>
          <p:nvPr>
            <p:ph type="ftr" sz="quarter" idx="3"/>
          </p:nvPr>
        </p:nvSpPr>
        <p:spPr>
          <a:xfrm>
            <a:off x="4165600" y="8475134"/>
            <a:ext cx="38608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8475134"/>
            <a:ext cx="28448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2" r:id="rId4"/>
    <p:sldLayoutId id="2147483663" r:id="rId5"/>
    <p:sldLayoutId id="2147483664" r:id="rId6"/>
    <p:sldLayoutId id="2147483665" r:id="rId7"/>
    <p:sldLayoutId id="2147483650" r:id="rId8"/>
    <p:sldLayoutId id="2147483651" r:id="rId9"/>
    <p:sldLayoutId id="2147483652" r:id="rId10"/>
    <p:sldLayoutId id="2147483653" r:id="rId11"/>
    <p:sldLayoutId id="2147483654" r:id="rId12"/>
    <p:sldLayoutId id="2147483655" r:id="rId13"/>
    <p:sldLayoutId id="2147483656" r:id="rId14"/>
    <p:sldLayoutId id="2147483657" r:id="rId15"/>
    <p:sldLayoutId id="2147483658" r:id="rId16"/>
    <p:sldLayoutId id="2147483659" r:id="rId17"/>
    <p:sldLayoutId id="2147483666" r:id="rId18"/>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6D3171C9-4B99-64BF-593D-44F49FF8426B}"/>
              </a:ext>
            </a:extLst>
          </p:cNvPr>
          <p:cNvSpPr/>
          <p:nvPr/>
        </p:nvSpPr>
        <p:spPr>
          <a:xfrm>
            <a:off x="1" y="0"/>
            <a:ext cx="12191999" cy="6858000"/>
          </a:xfrm>
          <a:prstGeom prst="rect">
            <a:avLst/>
          </a:prstGeom>
          <a:solidFill>
            <a:srgbClr val="FDF2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200">
              <a:solidFill>
                <a:schemeClr val="tx1"/>
              </a:solidFill>
              <a:latin typeface="Yu Gothic" panose="020B0400000000000000" pitchFamily="34" charset="-128"/>
              <a:ea typeface="Yu Gothic" panose="020B0400000000000000" pitchFamily="34" charset="-128"/>
            </a:endParaRPr>
          </a:p>
        </p:txBody>
      </p:sp>
      <p:sp>
        <p:nvSpPr>
          <p:cNvPr id="3" name="TextBox 2"/>
          <p:cNvSpPr txBox="1"/>
          <p:nvPr/>
        </p:nvSpPr>
        <p:spPr>
          <a:xfrm>
            <a:off x="2375273" y="2370441"/>
            <a:ext cx="7441461" cy="1908215"/>
          </a:xfrm>
          <a:prstGeom prst="rect">
            <a:avLst/>
          </a:prstGeom>
          <a:noFill/>
        </p:spPr>
        <p:txBody>
          <a:bodyPr wrap="none">
            <a:spAutoFit/>
          </a:bodyPr>
          <a:lstStyle/>
          <a:p>
            <a:pPr algn="ctr">
              <a:lnSpc>
                <a:spcPct val="150000"/>
              </a:lnSpc>
              <a:spcAft>
                <a:spcPts val="1200"/>
              </a:spcAft>
              <a:defRPr sz="4800" b="1">
                <a:solidFill>
                  <a:srgbClr val="1A1A1A"/>
                </a:solidFill>
              </a:defRPr>
            </a:pPr>
            <a:r>
              <a:rPr sz="2800" dirty="0">
                <a:latin typeface="Yu Gothic" panose="020B0400000000000000" pitchFamily="34" charset="-128"/>
                <a:ea typeface="Yu Gothic" panose="020B0400000000000000" pitchFamily="34" charset="-128"/>
              </a:rPr>
              <a:t>2026-2028年度</a:t>
            </a:r>
            <a:r>
              <a:rPr lang="ja-JP" altLang="en-US" sz="2800">
                <a:latin typeface="Yu Gothic" panose="020B0400000000000000" pitchFamily="34" charset="-128"/>
                <a:ea typeface="Yu Gothic" panose="020B0400000000000000" pitchFamily="34" charset="-128"/>
              </a:rPr>
              <a:t>　</a:t>
            </a:r>
            <a:r>
              <a:rPr sz="2800" b="1" dirty="0" err="1">
                <a:latin typeface="Yu Gothic" panose="020B0400000000000000" pitchFamily="34" charset="-128"/>
                <a:ea typeface="Yu Gothic" panose="020B0400000000000000" pitchFamily="34" charset="-128"/>
              </a:rPr>
              <a:t>中期経営計画</a:t>
            </a:r>
            <a:r>
              <a:rPr lang="ja-JP" altLang="en-US" sz="2800" b="1">
                <a:latin typeface="Yu Gothic" panose="020B0400000000000000" pitchFamily="34" charset="-128"/>
                <a:ea typeface="Yu Gothic" panose="020B0400000000000000" pitchFamily="34" charset="-128"/>
              </a:rPr>
              <a:t>　</a:t>
            </a:r>
            <a:endParaRPr lang="en-US" altLang="ja-JP" sz="2800" b="1" dirty="0">
              <a:latin typeface="Yu Gothic" panose="020B0400000000000000" pitchFamily="34" charset="-128"/>
              <a:ea typeface="Yu Gothic" panose="020B0400000000000000" pitchFamily="34" charset="-128"/>
            </a:endParaRPr>
          </a:p>
          <a:p>
            <a:pPr algn="ctr">
              <a:spcAft>
                <a:spcPts val="1200"/>
              </a:spcAft>
            </a:pPr>
            <a:r>
              <a:rPr lang="ja-JP" altLang="en-US" sz="6600" b="1">
                <a:latin typeface="Yu Gothic" panose="020B0400000000000000" pitchFamily="34" charset="-128"/>
                <a:ea typeface="Yu Gothic" panose="020B0400000000000000" pitchFamily="34" charset="-128"/>
              </a:rPr>
              <a:t>未来をつくる</a:t>
            </a:r>
            <a:r>
              <a:rPr lang="en-US" altLang="ja-JP" sz="6600" b="1" dirty="0">
                <a:latin typeface="Yu Gothic" panose="020B0400000000000000" pitchFamily="34" charset="-128"/>
                <a:ea typeface="Yu Gothic" panose="020B0400000000000000" pitchFamily="34" charset="-128"/>
              </a:rPr>
              <a:t>3</a:t>
            </a:r>
            <a:r>
              <a:rPr lang="ja-JP" altLang="en-US" sz="6600" b="1">
                <a:latin typeface="Yu Gothic" panose="020B0400000000000000" pitchFamily="34" charset="-128"/>
                <a:ea typeface="Yu Gothic" panose="020B0400000000000000" pitchFamily="34" charset="-128"/>
              </a:rPr>
              <a:t>年間</a:t>
            </a:r>
          </a:p>
        </p:txBody>
      </p:sp>
      <p:pic>
        <p:nvPicPr>
          <p:cNvPr id="9" name="図 8" descr="図形&#10;&#10;中程度の精度で自動的に生成された説明">
            <a:extLst>
              <a:ext uri="{FF2B5EF4-FFF2-40B4-BE49-F238E27FC236}">
                <a16:creationId xmlns:a16="http://schemas.microsoft.com/office/drawing/2014/main" id="{2B21CF77-B4CD-132B-34EB-4E66F3A8C97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104825" y="406875"/>
            <a:ext cx="1982349" cy="9901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descr="ダイアグラム&#10;&#10;自動的に生成された説明">
            <a:extLst>
              <a:ext uri="{FF2B5EF4-FFF2-40B4-BE49-F238E27FC236}">
                <a16:creationId xmlns:a16="http://schemas.microsoft.com/office/drawing/2014/main" id="{C7F1B835-5594-6C91-0BEE-44B8CF7562B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525318" y="0"/>
            <a:ext cx="9141364" cy="6856024"/>
          </a:xfrm>
          <a:prstGeom prst="rect">
            <a:avLst/>
          </a:prstGeom>
        </p:spPr>
      </p:pic>
      <p:sp>
        <p:nvSpPr>
          <p:cNvPr id="5" name="テキスト ボックス 4">
            <a:extLst>
              <a:ext uri="{FF2B5EF4-FFF2-40B4-BE49-F238E27FC236}">
                <a16:creationId xmlns:a16="http://schemas.microsoft.com/office/drawing/2014/main" id="{4B5B399D-25D0-6F39-816A-A51C3C30317F}"/>
              </a:ext>
            </a:extLst>
          </p:cNvPr>
          <p:cNvSpPr txBox="1"/>
          <p:nvPr/>
        </p:nvSpPr>
        <p:spPr>
          <a:xfrm>
            <a:off x="396815" y="258793"/>
            <a:ext cx="1570008" cy="338554"/>
          </a:xfrm>
          <a:prstGeom prst="rect">
            <a:avLst/>
          </a:prstGeom>
          <a:noFill/>
        </p:spPr>
        <p:txBody>
          <a:bodyPr wrap="square" lIns="0" tIns="0" rIns="0" bIns="0" rtlCol="0">
            <a:spAutoFit/>
          </a:bodyPr>
          <a:lstStyle/>
          <a:p>
            <a:pPr algn="l"/>
            <a:r>
              <a:rPr kumimoji="1" lang="en" altLang="ja-JP" sz="2200" b="1" dirty="0">
                <a:latin typeface="Arial" panose="020B0604020202020204" pitchFamily="34" charset="0"/>
                <a:ea typeface="Yu Gothic" panose="020B0400000000000000" pitchFamily="34" charset="-128"/>
                <a:cs typeface="Arial" panose="020B0604020202020204" pitchFamily="34" charset="0"/>
              </a:rPr>
              <a:t>Purpose</a:t>
            </a:r>
          </a:p>
        </p:txBody>
      </p:sp>
      <p:cxnSp>
        <p:nvCxnSpPr>
          <p:cNvPr id="6" name="直線コネクタ 5">
            <a:extLst>
              <a:ext uri="{FF2B5EF4-FFF2-40B4-BE49-F238E27FC236}">
                <a16:creationId xmlns:a16="http://schemas.microsoft.com/office/drawing/2014/main" id="{CA89FA26-DCC6-9A48-C0CF-2F702FB55B8E}"/>
              </a:ext>
            </a:extLst>
          </p:cNvPr>
          <p:cNvCxnSpPr>
            <a:cxnSpLocks/>
          </p:cNvCxnSpPr>
          <p:nvPr/>
        </p:nvCxnSpPr>
        <p:spPr>
          <a:xfrm flipH="1">
            <a:off x="0" y="454120"/>
            <a:ext cx="32323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372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FD7A7543-9FCE-27A1-EE17-1CB24EE83CEC}"/>
              </a:ext>
            </a:extLst>
          </p:cNvPr>
          <p:cNvSpPr>
            <a:spLocks noGrp="1"/>
          </p:cNvSpPr>
          <p:nvPr>
            <p:ph idx="11"/>
          </p:nvPr>
        </p:nvSpPr>
        <p:spPr/>
        <p:txBody>
          <a:bodyPr/>
          <a:lstStyle/>
          <a:p>
            <a:r>
              <a:rPr kumimoji="1" lang="ja-JP" altLang="en-US"/>
              <a:t>成長戦略</a:t>
            </a:r>
          </a:p>
        </p:txBody>
      </p:sp>
      <p:sp>
        <p:nvSpPr>
          <p:cNvPr id="7" name="テキスト ボックス 6">
            <a:extLst>
              <a:ext uri="{FF2B5EF4-FFF2-40B4-BE49-F238E27FC236}">
                <a16:creationId xmlns:a16="http://schemas.microsoft.com/office/drawing/2014/main" id="{89E196CE-A041-CC3B-7D64-102F6C8488A7}"/>
              </a:ext>
            </a:extLst>
          </p:cNvPr>
          <p:cNvSpPr txBox="1"/>
          <p:nvPr/>
        </p:nvSpPr>
        <p:spPr>
          <a:xfrm>
            <a:off x="1167149" y="1482024"/>
            <a:ext cx="9857701" cy="3893951"/>
          </a:xfrm>
          <a:prstGeom prst="rect">
            <a:avLst/>
          </a:prstGeom>
          <a:noFill/>
        </p:spPr>
        <p:txBody>
          <a:bodyPr wrap="square">
            <a:spAutoFit/>
          </a:bodyPr>
          <a:lstStyle/>
          <a:p>
            <a:r>
              <a:rPr lang="ja-JP" altLang="en-US" sz="3600" b="1" spc="300">
                <a:latin typeface="Yu Gothic" panose="020B0400000000000000" pitchFamily="34" charset="-128"/>
                <a:ea typeface="Yu Gothic" panose="020B0400000000000000" pitchFamily="34" charset="-128"/>
              </a:rPr>
              <a:t>持続的な成長を目指し、</a:t>
            </a:r>
            <a:endParaRPr lang="en-US" altLang="ja-JP" sz="3600" b="1" spc="300" dirty="0">
              <a:latin typeface="Yu Gothic" panose="020B0400000000000000" pitchFamily="34" charset="-128"/>
              <a:ea typeface="Yu Gothic" panose="020B0400000000000000" pitchFamily="34" charset="-128"/>
            </a:endParaRPr>
          </a:p>
          <a:p>
            <a:r>
              <a:rPr lang="en-US" altLang="ja-JP" sz="3600" b="1" spc="300" dirty="0">
                <a:latin typeface="Yu Gothic" panose="020B0400000000000000" pitchFamily="34" charset="-128"/>
                <a:ea typeface="Yu Gothic" panose="020B0400000000000000" pitchFamily="34" charset="-128"/>
              </a:rPr>
              <a:t>3</a:t>
            </a:r>
            <a:r>
              <a:rPr lang="ja-JP" altLang="en-US" sz="3600" b="1" spc="300">
                <a:latin typeface="Yu Gothic" panose="020B0400000000000000" pitchFamily="34" charset="-128"/>
                <a:ea typeface="Yu Gothic" panose="020B0400000000000000" pitchFamily="34" charset="-128"/>
              </a:rPr>
              <a:t>年間で</a:t>
            </a:r>
            <a:r>
              <a:rPr lang="en-US" altLang="ja-JP" sz="3600" b="1" spc="300" dirty="0">
                <a:latin typeface="Yu Gothic" panose="020B0400000000000000" pitchFamily="34" charset="-128"/>
                <a:ea typeface="Yu Gothic" panose="020B0400000000000000" pitchFamily="34" charset="-128"/>
              </a:rPr>
              <a:t>2</a:t>
            </a:r>
            <a:r>
              <a:rPr lang="ja-JP" altLang="en-US" sz="3600" b="1" spc="300">
                <a:latin typeface="Yu Gothic" panose="020B0400000000000000" pitchFamily="34" charset="-128"/>
                <a:ea typeface="Yu Gothic" panose="020B0400000000000000" pitchFamily="34" charset="-128"/>
              </a:rPr>
              <a:t>倍の成長を実現する</a:t>
            </a:r>
            <a:endParaRPr lang="ja-JP" altLang="en-US">
              <a:latin typeface="Yu Gothic" panose="020B0400000000000000" pitchFamily="34" charset="-128"/>
              <a:ea typeface="Yu Gothic" panose="020B0400000000000000" pitchFamily="34" charset="-128"/>
            </a:endParaRPr>
          </a:p>
          <a:p>
            <a:pPr>
              <a:lnSpc>
                <a:spcPct val="150000"/>
              </a:lnSpc>
              <a:spcAft>
                <a:spcPts val="1200"/>
              </a:spcAft>
            </a:pPr>
            <a:endParaRPr lang="en-US" altLang="ja-JP" sz="1400" dirty="0">
              <a:latin typeface="Yu Gothic" panose="020B0400000000000000" pitchFamily="34" charset="-128"/>
              <a:ea typeface="Yu Gothic" panose="020B0400000000000000" pitchFamily="34" charset="-128"/>
            </a:endParaRPr>
          </a:p>
          <a:p>
            <a:pPr>
              <a:lnSpc>
                <a:spcPct val="150000"/>
              </a:lnSpc>
              <a:spcAft>
                <a:spcPts val="1200"/>
              </a:spcAft>
            </a:pPr>
            <a:r>
              <a:rPr lang="ja-JP" altLang="en-US" sz="1400">
                <a:latin typeface="Yu Gothic" panose="020B0400000000000000" pitchFamily="34" charset="-128"/>
                <a:ea typeface="Yu Gothic" panose="020B0400000000000000" pitchFamily="34" charset="-128"/>
              </a:rPr>
              <a:t>コアバリュー「わかりやすく、おもしろく」の実現ステップとして、</a:t>
            </a:r>
            <a:br>
              <a:rPr lang="en-US" altLang="ja-JP" sz="1400" dirty="0">
                <a:latin typeface="Yu Gothic" panose="020B0400000000000000" pitchFamily="34" charset="-128"/>
                <a:ea typeface="Yu Gothic" panose="020B0400000000000000" pitchFamily="34" charset="-128"/>
              </a:rPr>
            </a:br>
            <a:r>
              <a:rPr lang="ja-JP" altLang="en-US" sz="1400">
                <a:latin typeface="Yu Gothic" panose="020B0400000000000000" pitchFamily="34" charset="-128"/>
                <a:ea typeface="Yu Gothic" panose="020B0400000000000000" pitchFamily="34" charset="-128"/>
              </a:rPr>
              <a:t>中期経営計画</a:t>
            </a:r>
            <a:r>
              <a:rPr lang="en-US" altLang="ja-JP" sz="1400" dirty="0">
                <a:latin typeface="Yu Gothic" panose="020B0400000000000000" pitchFamily="34" charset="-128"/>
                <a:ea typeface="Yu Gothic" panose="020B0400000000000000" pitchFamily="34" charset="-128"/>
              </a:rPr>
              <a:t>2026-2028</a:t>
            </a:r>
            <a:r>
              <a:rPr lang="ja-JP" altLang="en-US" sz="1400">
                <a:latin typeface="Yu Gothic" panose="020B0400000000000000" pitchFamily="34" charset="-128"/>
                <a:ea typeface="Yu Gothic" panose="020B0400000000000000" pitchFamily="34" charset="-128"/>
              </a:rPr>
              <a:t>を掲げます。</a:t>
            </a:r>
            <a:endParaRPr lang="en-US" altLang="ja-JP" sz="1400" dirty="0">
              <a:latin typeface="Yu Gothic" panose="020B0400000000000000" pitchFamily="34" charset="-128"/>
              <a:ea typeface="Yu Gothic" panose="020B0400000000000000" pitchFamily="34" charset="-128"/>
            </a:endParaRPr>
          </a:p>
          <a:p>
            <a:pPr>
              <a:lnSpc>
                <a:spcPct val="150000"/>
              </a:lnSpc>
              <a:spcAft>
                <a:spcPts val="1200"/>
              </a:spcAft>
            </a:pPr>
            <a:r>
              <a:rPr lang="ja-JP" altLang="en-US" sz="1400">
                <a:latin typeface="Yu Gothic" panose="020B0400000000000000" pitchFamily="34" charset="-128"/>
                <a:ea typeface="Yu Gothic" panose="020B0400000000000000" pitchFamily="34" charset="-128"/>
              </a:rPr>
              <a:t>今後</a:t>
            </a:r>
            <a:r>
              <a:rPr lang="en-US" altLang="ja-JP" sz="1400" dirty="0">
                <a:latin typeface="Yu Gothic" panose="020B0400000000000000" pitchFamily="34" charset="-128"/>
                <a:ea typeface="Yu Gothic" panose="020B0400000000000000" pitchFamily="34" charset="-128"/>
              </a:rPr>
              <a:t>3</a:t>
            </a:r>
            <a:r>
              <a:rPr lang="ja-JP" altLang="en-US" sz="1400">
                <a:latin typeface="Yu Gothic" panose="020B0400000000000000" pitchFamily="34" charset="-128"/>
                <a:ea typeface="Yu Gothic" panose="020B0400000000000000" pitchFamily="34" charset="-128"/>
              </a:rPr>
              <a:t>年間で売上</a:t>
            </a:r>
            <a:r>
              <a:rPr lang="en-US" altLang="ja-JP" sz="1400" dirty="0">
                <a:latin typeface="Yu Gothic" panose="020B0400000000000000" pitchFamily="34" charset="-128"/>
                <a:ea typeface="Yu Gothic" panose="020B0400000000000000" pitchFamily="34" charset="-128"/>
              </a:rPr>
              <a:t>2</a:t>
            </a:r>
            <a:r>
              <a:rPr lang="ja-JP" altLang="en-US" sz="1400">
                <a:latin typeface="Yu Gothic" panose="020B0400000000000000" pitchFamily="34" charset="-128"/>
                <a:ea typeface="Yu Gothic" panose="020B0400000000000000" pitchFamily="34" charset="-128"/>
              </a:rPr>
              <a:t>倍、営業利益率</a:t>
            </a:r>
            <a:r>
              <a:rPr lang="en-US" altLang="ja-JP" sz="1400" dirty="0">
                <a:latin typeface="Yu Gothic" panose="020B0400000000000000" pitchFamily="34" charset="-128"/>
                <a:ea typeface="Yu Gothic" panose="020B0400000000000000" pitchFamily="34" charset="-128"/>
              </a:rPr>
              <a:t>90%</a:t>
            </a:r>
            <a:r>
              <a:rPr lang="ja-JP" altLang="en-US" sz="1400">
                <a:latin typeface="Yu Gothic" panose="020B0400000000000000" pitchFamily="34" charset="-128"/>
                <a:ea typeface="Yu Gothic" panose="020B0400000000000000" pitchFamily="34" charset="-128"/>
              </a:rPr>
              <a:t>以上の高収益体制を目指します。</a:t>
            </a:r>
            <a:br>
              <a:rPr lang="en-US" altLang="ja-JP" sz="1400" dirty="0">
                <a:latin typeface="Yu Gothic" panose="020B0400000000000000" pitchFamily="34" charset="-128"/>
                <a:ea typeface="Yu Gothic" panose="020B0400000000000000" pitchFamily="34" charset="-128"/>
              </a:rPr>
            </a:br>
            <a:r>
              <a:rPr lang="ja-JP" altLang="en-US" sz="1400">
                <a:latin typeface="Yu Gothic" panose="020B0400000000000000" pitchFamily="34" charset="-128"/>
                <a:ea typeface="Yu Gothic" panose="020B0400000000000000" pitchFamily="34" charset="-128"/>
              </a:rPr>
              <a:t>目標達成に向けた取り組みとして、我々のコアコンピタンスである「</a:t>
            </a:r>
            <a:r>
              <a:rPr lang="en" altLang="ja-JP" sz="1400" dirty="0">
                <a:latin typeface="Yu Gothic" panose="020B0400000000000000" pitchFamily="34" charset="-128"/>
                <a:ea typeface="Yu Gothic" panose="020B0400000000000000" pitchFamily="34" charset="-128"/>
              </a:rPr>
              <a:t>IR×</a:t>
            </a:r>
            <a:r>
              <a:rPr lang="ja-JP" altLang="en-US" sz="1400">
                <a:latin typeface="Yu Gothic" panose="020B0400000000000000" pitchFamily="34" charset="-128"/>
                <a:ea typeface="Yu Gothic" panose="020B0400000000000000" pitchFamily="34" charset="-128"/>
              </a:rPr>
              <a:t>デザインの専門性」と</a:t>
            </a:r>
            <a:br>
              <a:rPr lang="en-US" altLang="ja-JP" sz="1400" dirty="0">
                <a:latin typeface="Yu Gothic" panose="020B0400000000000000" pitchFamily="34" charset="-128"/>
                <a:ea typeface="Yu Gothic" panose="020B0400000000000000" pitchFamily="34" charset="-128"/>
              </a:rPr>
            </a:br>
            <a:r>
              <a:rPr lang="ja-JP" altLang="en-US" sz="1400">
                <a:latin typeface="Yu Gothic" panose="020B0400000000000000" pitchFamily="34" charset="-128"/>
                <a:ea typeface="Yu Gothic" panose="020B0400000000000000" pitchFamily="34" charset="-128"/>
              </a:rPr>
              <a:t>「</a:t>
            </a:r>
            <a:r>
              <a:rPr lang="en" altLang="ja-JP" sz="1400" dirty="0">
                <a:latin typeface="Yu Gothic" panose="020B0400000000000000" pitchFamily="34" charset="-128"/>
                <a:ea typeface="Yu Gothic" panose="020B0400000000000000" pitchFamily="34" charset="-128"/>
              </a:rPr>
              <a:t>AI</a:t>
            </a:r>
            <a:r>
              <a:rPr lang="ja-JP" altLang="en-US" sz="1400">
                <a:latin typeface="Yu Gothic" panose="020B0400000000000000" pitchFamily="34" charset="-128"/>
                <a:ea typeface="Yu Gothic" panose="020B0400000000000000" pitchFamily="34" charset="-128"/>
              </a:rPr>
              <a:t>ドリブン・デザインワークフロー」を活用し、加速度的な成長を実現します。</a:t>
            </a:r>
          </a:p>
          <a:p>
            <a:pPr>
              <a:lnSpc>
                <a:spcPct val="150000"/>
              </a:lnSpc>
              <a:spcAft>
                <a:spcPts val="1200"/>
              </a:spcAft>
            </a:pPr>
            <a:r>
              <a:rPr lang="ja-JP" altLang="en-US" sz="1400">
                <a:latin typeface="Yu Gothic" panose="020B0400000000000000" pitchFamily="34" charset="-128"/>
                <a:ea typeface="Yu Gothic" panose="020B0400000000000000" pitchFamily="34" charset="-128"/>
              </a:rPr>
              <a:t>デザインに関わる人が「ありがとう」と言われる世界へ。</a:t>
            </a:r>
          </a:p>
        </p:txBody>
      </p:sp>
    </p:spTree>
    <p:extLst>
      <p:ext uri="{BB962C8B-B14F-4D97-AF65-F5344CB8AC3E}">
        <p14:creationId xmlns:p14="http://schemas.microsoft.com/office/powerpoint/2010/main" val="3593761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6F976C39-DF9D-BC2C-23E9-AA784AB672F9}"/>
              </a:ext>
            </a:extLst>
          </p:cNvPr>
          <p:cNvSpPr>
            <a:spLocks noGrp="1"/>
          </p:cNvSpPr>
          <p:nvPr>
            <p:ph idx="11"/>
          </p:nvPr>
        </p:nvSpPr>
        <p:spPr/>
        <p:txBody>
          <a:bodyPr/>
          <a:lstStyle/>
          <a:p>
            <a:r>
              <a:rPr kumimoji="1" lang="ja-JP" altLang="en-US"/>
              <a:t>中長期数値目標概要</a:t>
            </a:r>
            <a:endParaRPr kumimoji="1" lang="en" altLang="ja-JP" dirty="0"/>
          </a:p>
        </p:txBody>
      </p:sp>
      <p:sp>
        <p:nvSpPr>
          <p:cNvPr id="3" name="タイトル 2">
            <a:extLst>
              <a:ext uri="{FF2B5EF4-FFF2-40B4-BE49-F238E27FC236}">
                <a16:creationId xmlns:a16="http://schemas.microsoft.com/office/drawing/2014/main" id="{AB2CF7C7-20D2-9708-FCA9-73D040F415E6}"/>
              </a:ext>
            </a:extLst>
          </p:cNvPr>
          <p:cNvSpPr>
            <a:spLocks noGrp="1"/>
          </p:cNvSpPr>
          <p:nvPr>
            <p:ph type="title"/>
          </p:nvPr>
        </p:nvSpPr>
        <p:spPr/>
        <p:txBody>
          <a:bodyPr/>
          <a:lstStyle/>
          <a:p>
            <a:pPr algn="l"/>
            <a:r>
              <a:rPr kumimoji="1" lang="en" altLang="ja-JP" dirty="0">
                <a:latin typeface="Yu Gothic" panose="020B0400000000000000" pitchFamily="34" charset="-128"/>
                <a:ea typeface="Yu Gothic" panose="020B0400000000000000" pitchFamily="34" charset="-128"/>
              </a:rPr>
              <a:t>IR</a:t>
            </a:r>
            <a:r>
              <a:rPr kumimoji="1" lang="ja-JP" altLang="en-US">
                <a:latin typeface="Yu Gothic" panose="020B0400000000000000" pitchFamily="34" charset="-128"/>
                <a:ea typeface="Yu Gothic" panose="020B0400000000000000" pitchFamily="34" charset="-128"/>
              </a:rPr>
              <a:t>市場の拡大と</a:t>
            </a:r>
            <a:r>
              <a:rPr kumimoji="1" lang="en" altLang="ja-JP" dirty="0">
                <a:latin typeface="Yu Gothic" panose="020B0400000000000000" pitchFamily="34" charset="-128"/>
                <a:ea typeface="Yu Gothic" panose="020B0400000000000000" pitchFamily="34" charset="-128"/>
              </a:rPr>
              <a:t>ESG</a:t>
            </a:r>
            <a:r>
              <a:rPr kumimoji="1" lang="ja-JP" altLang="en-US">
                <a:latin typeface="Yu Gothic" panose="020B0400000000000000" pitchFamily="34" charset="-128"/>
                <a:ea typeface="Yu Gothic" panose="020B0400000000000000" pitchFamily="34" charset="-128"/>
              </a:rPr>
              <a:t>開示ニーズの高まりを追い風に飛躍の土台を築きます。</a:t>
            </a:r>
          </a:p>
        </p:txBody>
      </p:sp>
      <p:grpSp>
        <p:nvGrpSpPr>
          <p:cNvPr id="29" name="グループ化 28">
            <a:extLst>
              <a:ext uri="{FF2B5EF4-FFF2-40B4-BE49-F238E27FC236}">
                <a16:creationId xmlns:a16="http://schemas.microsoft.com/office/drawing/2014/main" id="{47B1F1A3-869B-14F8-1F32-7BA4569BB9DD}"/>
              </a:ext>
            </a:extLst>
          </p:cNvPr>
          <p:cNvGrpSpPr/>
          <p:nvPr/>
        </p:nvGrpSpPr>
        <p:grpSpPr>
          <a:xfrm>
            <a:off x="695999" y="1750977"/>
            <a:ext cx="6535088" cy="1183653"/>
            <a:chOff x="695999" y="1750977"/>
            <a:chExt cx="6535088" cy="1183653"/>
          </a:xfrm>
        </p:grpSpPr>
        <p:sp>
          <p:nvSpPr>
            <p:cNvPr id="6" name="正方形/長方形 5">
              <a:extLst>
                <a:ext uri="{FF2B5EF4-FFF2-40B4-BE49-F238E27FC236}">
                  <a16:creationId xmlns:a16="http://schemas.microsoft.com/office/drawing/2014/main" id="{509E5CED-9A40-F636-7A87-D607C642E5A0}"/>
                </a:ext>
              </a:extLst>
            </p:cNvPr>
            <p:cNvSpPr>
              <a:spLocks noChangeAspect="1"/>
            </p:cNvSpPr>
            <p:nvPr/>
          </p:nvSpPr>
          <p:spPr>
            <a:xfrm>
              <a:off x="695999" y="1750977"/>
              <a:ext cx="432000" cy="432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000" b="1" dirty="0"/>
                <a:t>1</a:t>
              </a:r>
              <a:endParaRPr kumimoji="1" lang="ja-JP" altLang="en-US" sz="2000"/>
            </a:p>
          </p:txBody>
        </p:sp>
        <p:sp>
          <p:nvSpPr>
            <p:cNvPr id="10" name="テキスト ボックス 9">
              <a:extLst>
                <a:ext uri="{FF2B5EF4-FFF2-40B4-BE49-F238E27FC236}">
                  <a16:creationId xmlns:a16="http://schemas.microsoft.com/office/drawing/2014/main" id="{545B2585-31E9-1BEC-15E0-AB3455D15334}"/>
                </a:ext>
              </a:extLst>
            </p:cNvPr>
            <p:cNvSpPr txBox="1"/>
            <p:nvPr/>
          </p:nvSpPr>
          <p:spPr>
            <a:xfrm>
              <a:off x="1127999" y="1809846"/>
              <a:ext cx="6103088" cy="369332"/>
            </a:xfrm>
            <a:prstGeom prst="rect">
              <a:avLst/>
            </a:prstGeom>
            <a:noFill/>
          </p:spPr>
          <p:txBody>
            <a:bodyPr wrap="square">
              <a:spAutoFit/>
            </a:bodyPr>
            <a:lstStyle/>
            <a:p>
              <a:r>
                <a:rPr lang="ja-JP" altLang="en-US" sz="1800" b="1">
                  <a:latin typeface="Yu Gothic" panose="020B0400000000000000" pitchFamily="34" charset="-128"/>
                  <a:ea typeface="Yu Gothic" panose="020B0400000000000000" pitchFamily="34" charset="-128"/>
                </a:rPr>
                <a:t>専門性強化</a:t>
              </a:r>
            </a:p>
          </p:txBody>
        </p:sp>
        <p:cxnSp>
          <p:nvCxnSpPr>
            <p:cNvPr id="14" name="直線コネクタ 13">
              <a:extLst>
                <a:ext uri="{FF2B5EF4-FFF2-40B4-BE49-F238E27FC236}">
                  <a16:creationId xmlns:a16="http://schemas.microsoft.com/office/drawing/2014/main" id="{D450B33A-9B80-F9C2-CE47-84C8D3A4B016}"/>
                </a:ext>
              </a:extLst>
            </p:cNvPr>
            <p:cNvCxnSpPr>
              <a:cxnSpLocks/>
            </p:cNvCxnSpPr>
            <p:nvPr/>
          </p:nvCxnSpPr>
          <p:spPr>
            <a:xfrm flipV="1">
              <a:off x="695999" y="2179178"/>
              <a:ext cx="4500000"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21" name="テキスト ボックス 20">
              <a:extLst>
                <a:ext uri="{FF2B5EF4-FFF2-40B4-BE49-F238E27FC236}">
                  <a16:creationId xmlns:a16="http://schemas.microsoft.com/office/drawing/2014/main" id="{FD19581A-673A-AF50-7987-BAAB4D29882E}"/>
                </a:ext>
              </a:extLst>
            </p:cNvPr>
            <p:cNvSpPr txBox="1"/>
            <p:nvPr/>
          </p:nvSpPr>
          <p:spPr>
            <a:xfrm>
              <a:off x="1051799" y="2255760"/>
              <a:ext cx="6103088" cy="276999"/>
            </a:xfrm>
            <a:prstGeom prst="rect">
              <a:avLst/>
            </a:prstGeom>
            <a:noFill/>
          </p:spPr>
          <p:txBody>
            <a:bodyPr wrap="square">
              <a:spAutoFit/>
            </a:bodyPr>
            <a:lstStyle/>
            <a:p>
              <a:pPr marL="285750" indent="-285750">
                <a:buClr>
                  <a:schemeClr val="bg2"/>
                </a:buClr>
                <a:buFont typeface="Wingdings" pitchFamily="2" charset="2"/>
                <a:buChar char="n"/>
              </a:pPr>
              <a:r>
                <a:rPr lang="en" altLang="ja-JP" sz="1200" b="1" dirty="0">
                  <a:latin typeface="Yu Gothic" panose="020B0400000000000000" pitchFamily="34" charset="-128"/>
                  <a:ea typeface="Yu Gothic" panose="020B0400000000000000" pitchFamily="34" charset="-128"/>
                </a:rPr>
                <a:t>IR×</a:t>
              </a:r>
              <a:r>
                <a:rPr lang="ja-JP" altLang="en-US" sz="1200" b="1">
                  <a:latin typeface="Yu Gothic" panose="020B0400000000000000" pitchFamily="34" charset="-128"/>
                  <a:ea typeface="Yu Gothic" panose="020B0400000000000000" pitchFamily="34" charset="-128"/>
                </a:rPr>
                <a:t>デザインの専門性を、さらに尖らせる</a:t>
              </a:r>
            </a:p>
          </p:txBody>
        </p:sp>
        <p:sp>
          <p:nvSpPr>
            <p:cNvPr id="26" name="テキスト ボックス 25">
              <a:extLst>
                <a:ext uri="{FF2B5EF4-FFF2-40B4-BE49-F238E27FC236}">
                  <a16:creationId xmlns:a16="http://schemas.microsoft.com/office/drawing/2014/main" id="{AC861E1F-7E94-DD36-A3D1-C6109811BAE3}"/>
                </a:ext>
              </a:extLst>
            </p:cNvPr>
            <p:cNvSpPr txBox="1"/>
            <p:nvPr/>
          </p:nvSpPr>
          <p:spPr>
            <a:xfrm>
              <a:off x="1127999" y="2596076"/>
              <a:ext cx="4068000" cy="338554"/>
            </a:xfrm>
            <a:prstGeom prst="rect">
              <a:avLst/>
            </a:prstGeom>
            <a:noFill/>
          </p:spPr>
          <p:txBody>
            <a:bodyPr wrap="square" lIns="0" tIns="0" rIns="0" bIns="0">
              <a:spAutoFit/>
            </a:bodyPr>
            <a:lstStyle/>
            <a:p>
              <a:pPr>
                <a:buClr>
                  <a:schemeClr val="bg2"/>
                </a:buClr>
              </a:pPr>
              <a:r>
                <a:rPr lang="en" altLang="ja-JP" sz="1100" dirty="0">
                  <a:latin typeface="Yu Gothic" panose="020B0400000000000000" pitchFamily="34" charset="-128"/>
                  <a:ea typeface="Yu Gothic" panose="020B0400000000000000" pitchFamily="34" charset="-128"/>
                </a:rPr>
                <a:t>IR</a:t>
              </a:r>
              <a:r>
                <a:rPr lang="ja-JP" altLang="en-US" sz="1100">
                  <a:latin typeface="Yu Gothic" panose="020B0400000000000000" pitchFamily="34" charset="-128"/>
                  <a:ea typeface="Yu Gothic" panose="020B0400000000000000" pitchFamily="34" charset="-128"/>
                </a:rPr>
                <a:t>ブランディング領域への上流シフトを加速し、企業の本質的な価値を可視化するコンサルティング力を強化します。</a:t>
              </a:r>
            </a:p>
          </p:txBody>
        </p:sp>
      </p:grpSp>
      <p:grpSp>
        <p:nvGrpSpPr>
          <p:cNvPr id="30" name="グループ化 29">
            <a:extLst>
              <a:ext uri="{FF2B5EF4-FFF2-40B4-BE49-F238E27FC236}">
                <a16:creationId xmlns:a16="http://schemas.microsoft.com/office/drawing/2014/main" id="{49B0BDD5-5639-2CD1-3B06-032306C4945A}"/>
              </a:ext>
            </a:extLst>
          </p:cNvPr>
          <p:cNvGrpSpPr/>
          <p:nvPr/>
        </p:nvGrpSpPr>
        <p:grpSpPr>
          <a:xfrm>
            <a:off x="695999" y="3309105"/>
            <a:ext cx="6535088" cy="1352858"/>
            <a:chOff x="695999" y="3175740"/>
            <a:chExt cx="6535088" cy="1352858"/>
          </a:xfrm>
        </p:grpSpPr>
        <p:sp>
          <p:nvSpPr>
            <p:cNvPr id="7" name="正方形/長方形 6">
              <a:extLst>
                <a:ext uri="{FF2B5EF4-FFF2-40B4-BE49-F238E27FC236}">
                  <a16:creationId xmlns:a16="http://schemas.microsoft.com/office/drawing/2014/main" id="{23436EF6-81CD-537B-9215-16B2B14C3874}"/>
                </a:ext>
              </a:extLst>
            </p:cNvPr>
            <p:cNvSpPr>
              <a:spLocks noChangeAspect="1"/>
            </p:cNvSpPr>
            <p:nvPr/>
          </p:nvSpPr>
          <p:spPr>
            <a:xfrm>
              <a:off x="695999" y="3175740"/>
              <a:ext cx="432000" cy="432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t>2</a:t>
              </a:r>
              <a:endParaRPr kumimoji="1" lang="ja-JP" altLang="en-US" sz="2000"/>
            </a:p>
          </p:txBody>
        </p:sp>
        <p:sp>
          <p:nvSpPr>
            <p:cNvPr id="11" name="テキスト ボックス 10">
              <a:extLst>
                <a:ext uri="{FF2B5EF4-FFF2-40B4-BE49-F238E27FC236}">
                  <a16:creationId xmlns:a16="http://schemas.microsoft.com/office/drawing/2014/main" id="{9E92477D-33FB-14FE-CBFF-A9727AF2CCBB}"/>
                </a:ext>
              </a:extLst>
            </p:cNvPr>
            <p:cNvSpPr txBox="1"/>
            <p:nvPr/>
          </p:nvSpPr>
          <p:spPr>
            <a:xfrm>
              <a:off x="1127999" y="3238408"/>
              <a:ext cx="6103088" cy="369332"/>
            </a:xfrm>
            <a:prstGeom prst="rect">
              <a:avLst/>
            </a:prstGeom>
            <a:noFill/>
          </p:spPr>
          <p:txBody>
            <a:bodyPr wrap="square">
              <a:spAutoFit/>
            </a:bodyPr>
            <a:lstStyle/>
            <a:p>
              <a:r>
                <a:rPr lang="en" altLang="ja-JP" sz="1800" b="1" dirty="0">
                  <a:latin typeface="Yu Gothic" panose="020B0400000000000000" pitchFamily="34" charset="-128"/>
                  <a:ea typeface="Yu Gothic" panose="020B0400000000000000" pitchFamily="34" charset="-128"/>
                </a:rPr>
                <a:t>AI</a:t>
              </a:r>
              <a:r>
                <a:rPr lang="ja-JP" altLang="en-US" sz="1800" b="1">
                  <a:latin typeface="Yu Gothic" panose="020B0400000000000000" pitchFamily="34" charset="-128"/>
                  <a:ea typeface="Yu Gothic" panose="020B0400000000000000" pitchFamily="34" charset="-128"/>
                </a:rPr>
                <a:t>ドリブン・デザインワークフロー</a:t>
              </a:r>
            </a:p>
          </p:txBody>
        </p:sp>
        <p:cxnSp>
          <p:nvCxnSpPr>
            <p:cNvPr id="15" name="直線コネクタ 14">
              <a:extLst>
                <a:ext uri="{FF2B5EF4-FFF2-40B4-BE49-F238E27FC236}">
                  <a16:creationId xmlns:a16="http://schemas.microsoft.com/office/drawing/2014/main" id="{812CE458-BBE7-D3CD-A5D8-1915D3F91CB9}"/>
                </a:ext>
              </a:extLst>
            </p:cNvPr>
            <p:cNvCxnSpPr>
              <a:cxnSpLocks/>
            </p:cNvCxnSpPr>
            <p:nvPr/>
          </p:nvCxnSpPr>
          <p:spPr>
            <a:xfrm>
              <a:off x="695999" y="3598253"/>
              <a:ext cx="4500000"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24" name="テキスト ボックス 23">
              <a:extLst>
                <a:ext uri="{FF2B5EF4-FFF2-40B4-BE49-F238E27FC236}">
                  <a16:creationId xmlns:a16="http://schemas.microsoft.com/office/drawing/2014/main" id="{7B2C364F-77A5-CACF-1357-92F1547DE758}"/>
                </a:ext>
              </a:extLst>
            </p:cNvPr>
            <p:cNvSpPr txBox="1"/>
            <p:nvPr/>
          </p:nvSpPr>
          <p:spPr>
            <a:xfrm>
              <a:off x="1051799" y="3671037"/>
              <a:ext cx="6103088" cy="276999"/>
            </a:xfrm>
            <a:prstGeom prst="rect">
              <a:avLst/>
            </a:prstGeom>
            <a:noFill/>
          </p:spPr>
          <p:txBody>
            <a:bodyPr wrap="square">
              <a:spAutoFit/>
            </a:bodyPr>
            <a:lstStyle/>
            <a:p>
              <a:pPr marL="285750" indent="-285750">
                <a:buClr>
                  <a:schemeClr val="bg2"/>
                </a:buClr>
                <a:buFont typeface="Wingdings" pitchFamily="2" charset="2"/>
                <a:buChar char="n"/>
              </a:pPr>
              <a:r>
                <a:rPr lang="ja-JP" altLang="en-US" sz="1200" b="1">
                  <a:latin typeface="Yu Gothic" panose="020B0400000000000000" pitchFamily="34" charset="-128"/>
                  <a:ea typeface="Yu Gothic" panose="020B0400000000000000" pitchFamily="34" charset="-128"/>
                </a:rPr>
                <a:t>デザイン制作の生産性を革命的に向上させる</a:t>
              </a:r>
            </a:p>
          </p:txBody>
        </p:sp>
        <p:sp>
          <p:nvSpPr>
            <p:cNvPr id="27" name="テキスト ボックス 26">
              <a:extLst>
                <a:ext uri="{FF2B5EF4-FFF2-40B4-BE49-F238E27FC236}">
                  <a16:creationId xmlns:a16="http://schemas.microsoft.com/office/drawing/2014/main" id="{0810DE09-7234-C3E0-D35E-6252DC392986}"/>
                </a:ext>
              </a:extLst>
            </p:cNvPr>
            <p:cNvSpPr txBox="1"/>
            <p:nvPr/>
          </p:nvSpPr>
          <p:spPr>
            <a:xfrm>
              <a:off x="1127999" y="4020767"/>
              <a:ext cx="4068000" cy="507831"/>
            </a:xfrm>
            <a:prstGeom prst="rect">
              <a:avLst/>
            </a:prstGeom>
            <a:noFill/>
          </p:spPr>
          <p:txBody>
            <a:bodyPr wrap="square" lIns="0" tIns="0" rIns="0" bIns="0">
              <a:spAutoFit/>
            </a:bodyPr>
            <a:lstStyle/>
            <a:p>
              <a:pPr>
                <a:buClr>
                  <a:schemeClr val="bg2"/>
                </a:buClr>
              </a:pPr>
              <a:r>
                <a:rPr lang="en" altLang="ja-JP" sz="1100" dirty="0">
                  <a:latin typeface="Yu Gothic" panose="020B0400000000000000" pitchFamily="34" charset="-128"/>
                  <a:ea typeface="Yu Gothic" panose="020B0400000000000000" pitchFamily="34" charset="-128"/>
                </a:rPr>
                <a:t>Create</a:t>
              </a:r>
              <a:r>
                <a:rPr lang="ja-JP" altLang="en" sz="1100">
                  <a:latin typeface="Yu Gothic" panose="020B0400000000000000" pitchFamily="34" charset="-128"/>
                  <a:ea typeface="Yu Gothic" panose="020B0400000000000000" pitchFamily="34" charset="-128"/>
                </a:rPr>
                <a:t>（</a:t>
              </a:r>
              <a:r>
                <a:rPr lang="ja-JP" altLang="en-US" sz="1100">
                  <a:latin typeface="Yu Gothic" panose="020B0400000000000000" pitchFamily="34" charset="-128"/>
                  <a:ea typeface="Yu Gothic" panose="020B0400000000000000" pitchFamily="34" charset="-128"/>
                </a:rPr>
                <a:t>つくる）・</a:t>
              </a:r>
              <a:r>
                <a:rPr lang="en" altLang="ja-JP" sz="1100" dirty="0">
                  <a:latin typeface="Yu Gothic" panose="020B0400000000000000" pitchFamily="34" charset="-128"/>
                  <a:ea typeface="Yu Gothic" panose="020B0400000000000000" pitchFamily="34" charset="-128"/>
                </a:rPr>
                <a:t>Think</a:t>
              </a:r>
              <a:r>
                <a:rPr lang="ja-JP" altLang="en" sz="1100">
                  <a:latin typeface="Yu Gothic" panose="020B0400000000000000" pitchFamily="34" charset="-128"/>
                  <a:ea typeface="Yu Gothic" panose="020B0400000000000000" pitchFamily="34" charset="-128"/>
                </a:rPr>
                <a:t>（</a:t>
              </a:r>
              <a:r>
                <a:rPr lang="ja-JP" altLang="en-US" sz="1100">
                  <a:latin typeface="Yu Gothic" panose="020B0400000000000000" pitchFamily="34" charset="-128"/>
                  <a:ea typeface="Yu Gothic" panose="020B0400000000000000" pitchFamily="34" charset="-128"/>
                </a:rPr>
                <a:t>考える）・</a:t>
              </a:r>
              <a:r>
                <a:rPr lang="en" altLang="ja-JP" sz="1100" dirty="0">
                  <a:latin typeface="Yu Gothic" panose="020B0400000000000000" pitchFamily="34" charset="-128"/>
                  <a:ea typeface="Yu Gothic" panose="020B0400000000000000" pitchFamily="34" charset="-128"/>
                </a:rPr>
                <a:t>Run</a:t>
              </a:r>
              <a:r>
                <a:rPr lang="ja-JP" altLang="en" sz="1100">
                  <a:latin typeface="Yu Gothic" panose="020B0400000000000000" pitchFamily="34" charset="-128"/>
                  <a:ea typeface="Yu Gothic" panose="020B0400000000000000" pitchFamily="34" charset="-128"/>
                </a:rPr>
                <a:t>（</a:t>
              </a:r>
              <a:r>
                <a:rPr lang="ja-JP" altLang="en-US" sz="1100">
                  <a:latin typeface="Yu Gothic" panose="020B0400000000000000" pitchFamily="34" charset="-128"/>
                  <a:ea typeface="Yu Gothic" panose="020B0400000000000000" pitchFamily="34" charset="-128"/>
                </a:rPr>
                <a:t>回す）の</a:t>
              </a:r>
              <a:r>
                <a:rPr lang="en-US" altLang="ja-JP" sz="1100" dirty="0">
                  <a:latin typeface="Yu Gothic" panose="020B0400000000000000" pitchFamily="34" charset="-128"/>
                  <a:ea typeface="Yu Gothic" panose="020B0400000000000000" pitchFamily="34" charset="-128"/>
                </a:rPr>
                <a:t>3</a:t>
              </a:r>
              <a:r>
                <a:rPr lang="ja-JP" altLang="en-US" sz="1100">
                  <a:latin typeface="Yu Gothic" panose="020B0400000000000000" pitchFamily="34" charset="-128"/>
                  <a:ea typeface="Yu Gothic" panose="020B0400000000000000" pitchFamily="34" charset="-128"/>
                </a:rPr>
                <a:t>ステップで、誰もが効率的に制作できる仕組みを確立します。デザイナーはクリエイティブな業務に集中できる環境を整えます。</a:t>
              </a:r>
            </a:p>
          </p:txBody>
        </p:sp>
      </p:grpSp>
      <p:grpSp>
        <p:nvGrpSpPr>
          <p:cNvPr id="31" name="グループ化 30">
            <a:extLst>
              <a:ext uri="{FF2B5EF4-FFF2-40B4-BE49-F238E27FC236}">
                <a16:creationId xmlns:a16="http://schemas.microsoft.com/office/drawing/2014/main" id="{F635AC8F-9727-06CC-A964-01CB22B5752B}"/>
              </a:ext>
            </a:extLst>
          </p:cNvPr>
          <p:cNvGrpSpPr/>
          <p:nvPr/>
        </p:nvGrpSpPr>
        <p:grpSpPr>
          <a:xfrm>
            <a:off x="695999" y="5036438"/>
            <a:ext cx="6535088" cy="1169785"/>
            <a:chOff x="695999" y="5036438"/>
            <a:chExt cx="6535088" cy="1169785"/>
          </a:xfrm>
        </p:grpSpPr>
        <p:sp>
          <p:nvSpPr>
            <p:cNvPr id="8" name="正方形/長方形 7">
              <a:extLst>
                <a:ext uri="{FF2B5EF4-FFF2-40B4-BE49-F238E27FC236}">
                  <a16:creationId xmlns:a16="http://schemas.microsoft.com/office/drawing/2014/main" id="{AF7260D9-6249-1BFB-A517-466D167E3338}"/>
                </a:ext>
              </a:extLst>
            </p:cNvPr>
            <p:cNvSpPr>
              <a:spLocks noChangeAspect="1"/>
            </p:cNvSpPr>
            <p:nvPr/>
          </p:nvSpPr>
          <p:spPr>
            <a:xfrm>
              <a:off x="695999" y="5036438"/>
              <a:ext cx="432000" cy="432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t>3</a:t>
              </a:r>
              <a:endParaRPr kumimoji="1" lang="ja-JP" altLang="en-US" sz="2000"/>
            </a:p>
          </p:txBody>
        </p:sp>
        <p:sp>
          <p:nvSpPr>
            <p:cNvPr id="12" name="テキスト ボックス 11">
              <a:extLst>
                <a:ext uri="{FF2B5EF4-FFF2-40B4-BE49-F238E27FC236}">
                  <a16:creationId xmlns:a16="http://schemas.microsoft.com/office/drawing/2014/main" id="{11B59E04-A77F-F5B2-D2FF-137F9BB825E5}"/>
                </a:ext>
              </a:extLst>
            </p:cNvPr>
            <p:cNvSpPr txBox="1"/>
            <p:nvPr/>
          </p:nvSpPr>
          <p:spPr>
            <a:xfrm>
              <a:off x="1127999" y="5103535"/>
              <a:ext cx="6103088" cy="369332"/>
            </a:xfrm>
            <a:prstGeom prst="rect">
              <a:avLst/>
            </a:prstGeom>
            <a:noFill/>
          </p:spPr>
          <p:txBody>
            <a:bodyPr wrap="square">
              <a:spAutoFit/>
            </a:bodyPr>
            <a:lstStyle/>
            <a:p>
              <a:r>
                <a:rPr lang="ja-JP" altLang="en-US" sz="1800" b="1">
                  <a:latin typeface="Yu Gothic" panose="020B0400000000000000" pitchFamily="34" charset="-128"/>
                  <a:ea typeface="Yu Gothic" panose="020B0400000000000000" pitchFamily="34" charset="-128"/>
                </a:rPr>
                <a:t>人材育成と組織強化</a:t>
              </a:r>
            </a:p>
          </p:txBody>
        </p:sp>
        <p:cxnSp>
          <p:nvCxnSpPr>
            <p:cNvPr id="20" name="直線コネクタ 19">
              <a:extLst>
                <a:ext uri="{FF2B5EF4-FFF2-40B4-BE49-F238E27FC236}">
                  <a16:creationId xmlns:a16="http://schemas.microsoft.com/office/drawing/2014/main" id="{854AA4A6-88A0-7E68-3BDB-13D10CF58507}"/>
                </a:ext>
              </a:extLst>
            </p:cNvPr>
            <p:cNvCxnSpPr>
              <a:cxnSpLocks/>
            </p:cNvCxnSpPr>
            <p:nvPr/>
          </p:nvCxnSpPr>
          <p:spPr>
            <a:xfrm>
              <a:off x="695999" y="5468438"/>
              <a:ext cx="4500000"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25" name="テキスト ボックス 24">
              <a:extLst>
                <a:ext uri="{FF2B5EF4-FFF2-40B4-BE49-F238E27FC236}">
                  <a16:creationId xmlns:a16="http://schemas.microsoft.com/office/drawing/2014/main" id="{2DCB4D8A-12FE-F15C-6DA0-AF5E868750A4}"/>
                </a:ext>
              </a:extLst>
            </p:cNvPr>
            <p:cNvSpPr txBox="1"/>
            <p:nvPr/>
          </p:nvSpPr>
          <p:spPr>
            <a:xfrm>
              <a:off x="1051799" y="5545597"/>
              <a:ext cx="6103088" cy="276999"/>
            </a:xfrm>
            <a:prstGeom prst="rect">
              <a:avLst/>
            </a:prstGeom>
            <a:noFill/>
          </p:spPr>
          <p:txBody>
            <a:bodyPr wrap="square">
              <a:spAutoFit/>
            </a:bodyPr>
            <a:lstStyle/>
            <a:p>
              <a:pPr marL="285750" indent="-285750">
                <a:buClr>
                  <a:schemeClr val="bg2"/>
                </a:buClr>
                <a:buFont typeface="Wingdings" pitchFamily="2" charset="2"/>
                <a:buChar char="n"/>
              </a:pPr>
              <a:r>
                <a:rPr lang="ja-JP" altLang="en-US" sz="1200" b="1">
                  <a:latin typeface="Yu Gothic" panose="020B0400000000000000" pitchFamily="34" charset="-128"/>
                  <a:ea typeface="Yu Gothic" panose="020B0400000000000000" pitchFamily="34" charset="-128"/>
                </a:rPr>
                <a:t>「ありがとう」が循環する組織文化を醸成する</a:t>
              </a:r>
            </a:p>
          </p:txBody>
        </p:sp>
        <p:sp>
          <p:nvSpPr>
            <p:cNvPr id="28" name="テキスト ボックス 27">
              <a:extLst>
                <a:ext uri="{FF2B5EF4-FFF2-40B4-BE49-F238E27FC236}">
                  <a16:creationId xmlns:a16="http://schemas.microsoft.com/office/drawing/2014/main" id="{3EC09B10-4A56-4A8A-B047-754799D7125F}"/>
                </a:ext>
              </a:extLst>
            </p:cNvPr>
            <p:cNvSpPr txBox="1"/>
            <p:nvPr/>
          </p:nvSpPr>
          <p:spPr>
            <a:xfrm>
              <a:off x="1127999" y="5867669"/>
              <a:ext cx="4068000" cy="338554"/>
            </a:xfrm>
            <a:prstGeom prst="rect">
              <a:avLst/>
            </a:prstGeom>
            <a:noFill/>
          </p:spPr>
          <p:txBody>
            <a:bodyPr wrap="square" lIns="0" tIns="0" rIns="0" bIns="0">
              <a:spAutoFit/>
            </a:bodyPr>
            <a:lstStyle/>
            <a:p>
              <a:pPr>
                <a:buClr>
                  <a:schemeClr val="bg2"/>
                </a:buClr>
              </a:pPr>
              <a:r>
                <a:rPr lang="ja-JP" altLang="en-US" sz="1100">
                  <a:latin typeface="Yu Gothic" panose="020B0400000000000000" pitchFamily="34" charset="-128"/>
                  <a:ea typeface="Yu Gothic" panose="020B0400000000000000" pitchFamily="34" charset="-128"/>
                </a:rPr>
                <a:t>スキルアップ支援やキャリアパスの明確化を通じて、従業員一人ひとりが成長を実感できる「ありがとう」環境をつくります。</a:t>
              </a:r>
            </a:p>
          </p:txBody>
        </p:sp>
      </p:grpSp>
      <p:sp>
        <p:nvSpPr>
          <p:cNvPr id="32" name="二等辺三角形 7">
            <a:extLst>
              <a:ext uri="{FF2B5EF4-FFF2-40B4-BE49-F238E27FC236}">
                <a16:creationId xmlns:a16="http://schemas.microsoft.com/office/drawing/2014/main" id="{37267A8A-DDB6-AE13-7D8E-98F050FFAA22}"/>
              </a:ext>
            </a:extLst>
          </p:cNvPr>
          <p:cNvSpPr/>
          <p:nvPr/>
        </p:nvSpPr>
        <p:spPr>
          <a:xfrm rot="5400000">
            <a:off x="6078858" y="2220876"/>
            <a:ext cx="282872" cy="243855"/>
          </a:xfrm>
          <a:prstGeom prst="triangle">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endParaRPr>
          </a:p>
        </p:txBody>
      </p:sp>
      <p:sp>
        <p:nvSpPr>
          <p:cNvPr id="33" name="二等辺三角形 7">
            <a:extLst>
              <a:ext uri="{FF2B5EF4-FFF2-40B4-BE49-F238E27FC236}">
                <a16:creationId xmlns:a16="http://schemas.microsoft.com/office/drawing/2014/main" id="{63780BFB-1B6B-7316-1B07-003F05BECF65}"/>
              </a:ext>
            </a:extLst>
          </p:cNvPr>
          <p:cNvSpPr/>
          <p:nvPr/>
        </p:nvSpPr>
        <p:spPr>
          <a:xfrm rot="5400000">
            <a:off x="6078858" y="3863607"/>
            <a:ext cx="282872" cy="243855"/>
          </a:xfrm>
          <a:prstGeom prst="triangle">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endParaRPr>
          </a:p>
        </p:txBody>
      </p:sp>
      <p:sp>
        <p:nvSpPr>
          <p:cNvPr id="34" name="二等辺三角形 7">
            <a:extLst>
              <a:ext uri="{FF2B5EF4-FFF2-40B4-BE49-F238E27FC236}">
                <a16:creationId xmlns:a16="http://schemas.microsoft.com/office/drawing/2014/main" id="{4E403ACA-363F-9C69-32A3-34D97B36BABC}"/>
              </a:ext>
            </a:extLst>
          </p:cNvPr>
          <p:cNvSpPr/>
          <p:nvPr/>
        </p:nvSpPr>
        <p:spPr>
          <a:xfrm rot="5400000">
            <a:off x="6078858" y="5499403"/>
            <a:ext cx="282872" cy="243855"/>
          </a:xfrm>
          <a:prstGeom prst="triangle">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endParaRPr>
          </a:p>
        </p:txBody>
      </p:sp>
      <p:graphicFrame>
        <p:nvGraphicFramePr>
          <p:cNvPr id="36" name="表 35">
            <a:extLst>
              <a:ext uri="{FF2B5EF4-FFF2-40B4-BE49-F238E27FC236}">
                <a16:creationId xmlns:a16="http://schemas.microsoft.com/office/drawing/2014/main" id="{F50829C0-5774-3FC9-FAA3-6FC183E830D0}"/>
              </a:ext>
            </a:extLst>
          </p:cNvPr>
          <p:cNvGraphicFramePr>
            <a:graphicFrameLocks noGrp="1"/>
          </p:cNvGraphicFramePr>
          <p:nvPr>
            <p:extLst>
              <p:ext uri="{D42A27DB-BD31-4B8C-83A1-F6EECF244321}">
                <p14:modId xmlns:p14="http://schemas.microsoft.com/office/powerpoint/2010/main" val="1375482587"/>
              </p:ext>
            </p:extLst>
          </p:nvPr>
        </p:nvGraphicFramePr>
        <p:xfrm>
          <a:off x="7231087" y="1750977"/>
          <a:ext cx="3780000" cy="1224000"/>
        </p:xfrm>
        <a:graphic>
          <a:graphicData uri="http://schemas.openxmlformats.org/drawingml/2006/table">
            <a:tbl>
              <a:tblPr firstRow="1" bandRow="1">
                <a:tableStyleId>{5C22544A-7EE6-4342-B048-85BDC9FD1C3A}</a:tableStyleId>
              </a:tblPr>
              <a:tblGrid>
                <a:gridCol w="3780000">
                  <a:extLst>
                    <a:ext uri="{9D8B030D-6E8A-4147-A177-3AD203B41FA5}">
                      <a16:colId xmlns:a16="http://schemas.microsoft.com/office/drawing/2014/main" val="751029503"/>
                    </a:ext>
                  </a:extLst>
                </a:gridCol>
              </a:tblGrid>
              <a:tr h="453333">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lang="ja-JP" altLang="en-US" sz="1400" b="1" spc="50">
                          <a:solidFill>
                            <a:schemeClr val="tx1"/>
                          </a:solidFill>
                          <a:latin typeface="Yu Gothic" panose="020B0400000000000000" pitchFamily="34" charset="-128"/>
                          <a:ea typeface="Yu Gothic" panose="020B0400000000000000" pitchFamily="34" charset="-128"/>
                          <a:cs typeface="Microsoft Sans Serif" panose="020B0604020202020204" pitchFamily="34" charset="0"/>
                        </a:rPr>
                        <a:t>売上高</a:t>
                      </a:r>
                      <a:endParaRPr lang="en-US" altLang="ja-JP" sz="1400" b="1" spc="50" dirty="0">
                        <a:solidFill>
                          <a:schemeClr val="tx1"/>
                        </a:solidFill>
                        <a:latin typeface="Yu Gothic" panose="020B0400000000000000" pitchFamily="34" charset="-128"/>
                        <a:ea typeface="Yu Gothic" panose="020B0400000000000000" pitchFamily="34" charset="-128"/>
                        <a:cs typeface="Microsoft Sans Serif" panose="020B0604020202020204" pitchFamily="34" charset="0"/>
                      </a:endParaRP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682459032"/>
                  </a:ext>
                </a:extLst>
              </a:tr>
              <a:tr h="770667">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1" lang="en-US" altLang="ja-JP" sz="2400" b="1" dirty="0">
                          <a:solidFill>
                            <a:schemeClr val="tx1"/>
                          </a:solidFill>
                          <a:latin typeface="Yu Gothic" panose="020B0400000000000000" pitchFamily="34" charset="-128"/>
                          <a:ea typeface="Yu Gothic" panose="020B0400000000000000" pitchFamily="34" charset="-128"/>
                        </a:rPr>
                        <a:t>10</a:t>
                      </a:r>
                      <a:r>
                        <a:rPr kumimoji="1" lang="en-US" altLang="ja-JP" sz="1400" b="1" dirty="0">
                          <a:solidFill>
                            <a:schemeClr val="tx1"/>
                          </a:solidFill>
                          <a:latin typeface="Yu Gothic" panose="020B0400000000000000" pitchFamily="34" charset="-128"/>
                          <a:ea typeface="Yu Gothic" panose="020B0400000000000000" pitchFamily="34" charset="-128"/>
                        </a:rPr>
                        <a:t> </a:t>
                      </a:r>
                      <a:r>
                        <a:rPr kumimoji="1" lang="ja-JP" altLang="en-US" sz="1400" b="1">
                          <a:solidFill>
                            <a:schemeClr val="tx1"/>
                          </a:solidFill>
                          <a:latin typeface="Yu Gothic" panose="020B0400000000000000" pitchFamily="34" charset="-128"/>
                          <a:ea typeface="Yu Gothic" panose="020B0400000000000000" pitchFamily="34" charset="-128"/>
                        </a:rPr>
                        <a:t>億円</a:t>
                      </a:r>
                      <a:endParaRPr kumimoji="1" lang="ja-JP" altLang="en-US" sz="1400" b="1" dirty="0">
                        <a:solidFill>
                          <a:schemeClr val="tx1"/>
                        </a:solidFill>
                        <a:latin typeface="Yu Gothic" panose="020B0400000000000000" pitchFamily="34" charset="-128"/>
                        <a:ea typeface="Yu Gothic" panose="020B0400000000000000" pitchFamily="34" charset="-128"/>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8840633"/>
                  </a:ext>
                </a:extLst>
              </a:tr>
            </a:tbl>
          </a:graphicData>
        </a:graphic>
      </p:graphicFrame>
      <p:graphicFrame>
        <p:nvGraphicFramePr>
          <p:cNvPr id="37" name="表 36">
            <a:extLst>
              <a:ext uri="{FF2B5EF4-FFF2-40B4-BE49-F238E27FC236}">
                <a16:creationId xmlns:a16="http://schemas.microsoft.com/office/drawing/2014/main" id="{DA6E84A7-219A-596B-12D2-CCC15BF6CD0A}"/>
              </a:ext>
            </a:extLst>
          </p:cNvPr>
          <p:cNvGraphicFramePr>
            <a:graphicFrameLocks noGrp="1"/>
          </p:cNvGraphicFramePr>
          <p:nvPr>
            <p:extLst>
              <p:ext uri="{D42A27DB-BD31-4B8C-83A1-F6EECF244321}">
                <p14:modId xmlns:p14="http://schemas.microsoft.com/office/powerpoint/2010/main" val="4130186513"/>
              </p:ext>
            </p:extLst>
          </p:nvPr>
        </p:nvGraphicFramePr>
        <p:xfrm>
          <a:off x="9215132" y="3366600"/>
          <a:ext cx="1795955" cy="1224000"/>
        </p:xfrm>
        <a:graphic>
          <a:graphicData uri="http://schemas.openxmlformats.org/drawingml/2006/table">
            <a:tbl>
              <a:tblPr firstRow="1" bandRow="1">
                <a:tableStyleId>{5C22544A-7EE6-4342-B048-85BDC9FD1C3A}</a:tableStyleId>
              </a:tblPr>
              <a:tblGrid>
                <a:gridCol w="1795955">
                  <a:extLst>
                    <a:ext uri="{9D8B030D-6E8A-4147-A177-3AD203B41FA5}">
                      <a16:colId xmlns:a16="http://schemas.microsoft.com/office/drawing/2014/main" val="751029503"/>
                    </a:ext>
                  </a:extLst>
                </a:gridCol>
              </a:tblGrid>
              <a:tr h="453335">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lang="ja-JP" altLang="en-US" sz="1400" b="1" spc="50">
                          <a:solidFill>
                            <a:schemeClr val="tx1"/>
                          </a:solidFill>
                          <a:latin typeface="Yu Gothic" panose="020B0400000000000000" pitchFamily="34" charset="-128"/>
                          <a:ea typeface="Yu Gothic" panose="020B0400000000000000" pitchFamily="34" charset="-128"/>
                          <a:cs typeface="Microsoft Sans Serif" panose="020B0604020202020204" pitchFamily="34" charset="0"/>
                        </a:rPr>
                        <a:t>年間受注案件数</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682459032"/>
                  </a:ext>
                </a:extLst>
              </a:tr>
              <a:tr h="770665">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1" lang="en-US" altLang="ja-JP" sz="2400" b="1" dirty="0">
                          <a:solidFill>
                            <a:schemeClr val="tx1"/>
                          </a:solidFill>
                          <a:latin typeface="Yu Gothic" panose="020B0400000000000000" pitchFamily="34" charset="-128"/>
                          <a:ea typeface="Yu Gothic" panose="020B0400000000000000" pitchFamily="34" charset="-128"/>
                        </a:rPr>
                        <a:t>800</a:t>
                      </a:r>
                      <a:r>
                        <a:rPr kumimoji="1" lang="en-US" altLang="ja-JP" sz="1400" b="1" dirty="0">
                          <a:solidFill>
                            <a:schemeClr val="tx1"/>
                          </a:solidFill>
                          <a:latin typeface="Yu Gothic" panose="020B0400000000000000" pitchFamily="34" charset="-128"/>
                          <a:ea typeface="Yu Gothic" panose="020B0400000000000000" pitchFamily="34" charset="-128"/>
                        </a:rPr>
                        <a:t> </a:t>
                      </a:r>
                      <a:r>
                        <a:rPr kumimoji="1" lang="ja-JP" altLang="en-US" sz="1400" b="1">
                          <a:solidFill>
                            <a:schemeClr val="tx1"/>
                          </a:solidFill>
                          <a:latin typeface="Yu Gothic" panose="020B0400000000000000" pitchFamily="34" charset="-128"/>
                          <a:ea typeface="Yu Gothic" panose="020B0400000000000000" pitchFamily="34" charset="-128"/>
                        </a:rPr>
                        <a:t>件</a:t>
                      </a:r>
                      <a:endParaRPr kumimoji="1" lang="ja-JP" altLang="en-US" sz="1400" b="1" dirty="0">
                        <a:solidFill>
                          <a:schemeClr val="tx1"/>
                        </a:solidFill>
                        <a:latin typeface="Yu Gothic" panose="020B0400000000000000" pitchFamily="34" charset="-128"/>
                        <a:ea typeface="Yu Gothic" panose="020B0400000000000000" pitchFamily="34" charset="-128"/>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8840633"/>
                  </a:ext>
                </a:extLst>
              </a:tr>
            </a:tbl>
          </a:graphicData>
        </a:graphic>
      </p:graphicFrame>
      <p:graphicFrame>
        <p:nvGraphicFramePr>
          <p:cNvPr id="38" name="表 37">
            <a:extLst>
              <a:ext uri="{FF2B5EF4-FFF2-40B4-BE49-F238E27FC236}">
                <a16:creationId xmlns:a16="http://schemas.microsoft.com/office/drawing/2014/main" id="{BAC165D5-31A8-08A9-C3C1-C037552B4AB0}"/>
              </a:ext>
            </a:extLst>
          </p:cNvPr>
          <p:cNvGraphicFramePr>
            <a:graphicFrameLocks noGrp="1"/>
          </p:cNvGraphicFramePr>
          <p:nvPr>
            <p:extLst>
              <p:ext uri="{D42A27DB-BD31-4B8C-83A1-F6EECF244321}">
                <p14:modId xmlns:p14="http://schemas.microsoft.com/office/powerpoint/2010/main" val="1077476765"/>
              </p:ext>
            </p:extLst>
          </p:nvPr>
        </p:nvGraphicFramePr>
        <p:xfrm>
          <a:off x="7231087" y="3373534"/>
          <a:ext cx="1795955" cy="1224000"/>
        </p:xfrm>
        <a:graphic>
          <a:graphicData uri="http://schemas.openxmlformats.org/drawingml/2006/table">
            <a:tbl>
              <a:tblPr firstRow="1" bandRow="1">
                <a:tableStyleId>{5C22544A-7EE6-4342-B048-85BDC9FD1C3A}</a:tableStyleId>
              </a:tblPr>
              <a:tblGrid>
                <a:gridCol w="1795955">
                  <a:extLst>
                    <a:ext uri="{9D8B030D-6E8A-4147-A177-3AD203B41FA5}">
                      <a16:colId xmlns:a16="http://schemas.microsoft.com/office/drawing/2014/main" val="751029503"/>
                    </a:ext>
                  </a:extLst>
                </a:gridCol>
              </a:tblGrid>
              <a:tr h="453335">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lang="ja-JP" altLang="en-US" sz="1400" b="1" spc="50">
                          <a:solidFill>
                            <a:schemeClr val="tx1"/>
                          </a:solidFill>
                          <a:latin typeface="Yu Gothic" panose="020B0400000000000000" pitchFamily="34" charset="-128"/>
                          <a:ea typeface="Yu Gothic" panose="020B0400000000000000" pitchFamily="34" charset="-128"/>
                          <a:cs typeface="Microsoft Sans Serif" panose="020B0604020202020204" pitchFamily="34" charset="0"/>
                        </a:rPr>
                        <a:t>営業利益率</a:t>
                      </a:r>
                      <a:endParaRPr lang="en-US" altLang="ja-JP" sz="1400" b="1" spc="50" dirty="0">
                        <a:solidFill>
                          <a:schemeClr val="tx1"/>
                        </a:solidFill>
                        <a:latin typeface="Yu Gothic" panose="020B0400000000000000" pitchFamily="34" charset="-128"/>
                        <a:ea typeface="Yu Gothic" panose="020B0400000000000000" pitchFamily="34" charset="-128"/>
                        <a:cs typeface="Microsoft Sans Serif" panose="020B0604020202020204" pitchFamily="34" charset="0"/>
                      </a:endParaRP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682459032"/>
                  </a:ext>
                </a:extLst>
              </a:tr>
              <a:tr h="770665">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1" lang="en-US" altLang="ja-JP" sz="2400" b="1" dirty="0">
                          <a:solidFill>
                            <a:schemeClr val="tx1"/>
                          </a:solidFill>
                          <a:latin typeface="Yu Gothic" panose="020B0400000000000000" pitchFamily="34" charset="-128"/>
                          <a:ea typeface="Yu Gothic" panose="020B0400000000000000" pitchFamily="34" charset="-128"/>
                        </a:rPr>
                        <a:t>90</a:t>
                      </a:r>
                      <a:r>
                        <a:rPr kumimoji="1" lang="en-US" altLang="ja-JP" sz="1400" b="1" dirty="0">
                          <a:solidFill>
                            <a:schemeClr val="tx1"/>
                          </a:solidFill>
                          <a:latin typeface="Yu Gothic" panose="020B0400000000000000" pitchFamily="34" charset="-128"/>
                          <a:ea typeface="Yu Gothic" panose="020B0400000000000000" pitchFamily="34" charset="-128"/>
                        </a:rPr>
                        <a:t> %</a:t>
                      </a:r>
                      <a:r>
                        <a:rPr kumimoji="1" lang="ja-JP" altLang="en-US" sz="1400" b="1">
                          <a:solidFill>
                            <a:schemeClr val="tx1"/>
                          </a:solidFill>
                          <a:latin typeface="Yu Gothic" panose="020B0400000000000000" pitchFamily="34" charset="-128"/>
                          <a:ea typeface="Yu Gothic" panose="020B0400000000000000" pitchFamily="34" charset="-128"/>
                        </a:rPr>
                        <a:t>以上</a:t>
                      </a:r>
                      <a:endParaRPr kumimoji="1" lang="ja-JP" altLang="en-US" sz="1400" b="1" dirty="0">
                        <a:solidFill>
                          <a:schemeClr val="tx1"/>
                        </a:solidFill>
                        <a:latin typeface="Yu Gothic" panose="020B0400000000000000" pitchFamily="34" charset="-128"/>
                        <a:ea typeface="Yu Gothic" panose="020B0400000000000000" pitchFamily="34" charset="-128"/>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8840633"/>
                  </a:ext>
                </a:extLst>
              </a:tr>
            </a:tbl>
          </a:graphicData>
        </a:graphic>
      </p:graphicFrame>
      <p:graphicFrame>
        <p:nvGraphicFramePr>
          <p:cNvPr id="39" name="表 38">
            <a:extLst>
              <a:ext uri="{FF2B5EF4-FFF2-40B4-BE49-F238E27FC236}">
                <a16:creationId xmlns:a16="http://schemas.microsoft.com/office/drawing/2014/main" id="{995AF778-898E-CDCC-164D-30D8C6B4FCF2}"/>
              </a:ext>
            </a:extLst>
          </p:cNvPr>
          <p:cNvGraphicFramePr>
            <a:graphicFrameLocks noGrp="1"/>
          </p:cNvGraphicFramePr>
          <p:nvPr>
            <p:extLst>
              <p:ext uri="{D42A27DB-BD31-4B8C-83A1-F6EECF244321}">
                <p14:modId xmlns:p14="http://schemas.microsoft.com/office/powerpoint/2010/main" val="3131057031"/>
              </p:ext>
            </p:extLst>
          </p:nvPr>
        </p:nvGraphicFramePr>
        <p:xfrm>
          <a:off x="7231087" y="4982223"/>
          <a:ext cx="3780000" cy="1224000"/>
        </p:xfrm>
        <a:graphic>
          <a:graphicData uri="http://schemas.openxmlformats.org/drawingml/2006/table">
            <a:tbl>
              <a:tblPr firstRow="1" bandRow="1">
                <a:tableStyleId>{5C22544A-7EE6-4342-B048-85BDC9FD1C3A}</a:tableStyleId>
              </a:tblPr>
              <a:tblGrid>
                <a:gridCol w="3780000">
                  <a:extLst>
                    <a:ext uri="{9D8B030D-6E8A-4147-A177-3AD203B41FA5}">
                      <a16:colId xmlns:a16="http://schemas.microsoft.com/office/drawing/2014/main" val="751029503"/>
                    </a:ext>
                  </a:extLst>
                </a:gridCol>
              </a:tblGrid>
              <a:tr h="453333">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lang="ja-JP" altLang="en-US" sz="1400" b="1" spc="50">
                          <a:solidFill>
                            <a:schemeClr val="tx1"/>
                          </a:solidFill>
                          <a:latin typeface="Yu Gothic" panose="020B0400000000000000" pitchFamily="34" charset="-128"/>
                          <a:ea typeface="Yu Gothic" panose="020B0400000000000000" pitchFamily="34" charset="-128"/>
                          <a:cs typeface="Microsoft Sans Serif" panose="020B0604020202020204" pitchFamily="34" charset="0"/>
                        </a:rPr>
                        <a:t>従業員数</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682459032"/>
                  </a:ext>
                </a:extLst>
              </a:tr>
              <a:tr h="770667">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1" lang="en-US" altLang="ja-JP" sz="2400" b="1" dirty="0">
                          <a:solidFill>
                            <a:schemeClr val="tx1"/>
                          </a:solidFill>
                          <a:latin typeface="Yu Gothic" panose="020B0400000000000000" pitchFamily="34" charset="-128"/>
                          <a:ea typeface="Yu Gothic" panose="020B0400000000000000" pitchFamily="34" charset="-128"/>
                        </a:rPr>
                        <a:t>60 </a:t>
                      </a:r>
                      <a:r>
                        <a:rPr kumimoji="1" lang="ja-JP" altLang="en-US" sz="1400" b="1">
                          <a:solidFill>
                            <a:schemeClr val="tx1"/>
                          </a:solidFill>
                          <a:latin typeface="Yu Gothic" panose="020B0400000000000000" pitchFamily="34" charset="-128"/>
                          <a:ea typeface="Yu Gothic" panose="020B0400000000000000" pitchFamily="34" charset="-128"/>
                        </a:rPr>
                        <a:t>人</a:t>
                      </a:r>
                      <a:endParaRPr kumimoji="1" lang="ja-JP" altLang="en-US" sz="1400" b="1" dirty="0">
                        <a:solidFill>
                          <a:schemeClr val="tx1"/>
                        </a:solidFill>
                        <a:latin typeface="Yu Gothic" panose="020B0400000000000000" pitchFamily="34" charset="-128"/>
                        <a:ea typeface="Yu Gothic" panose="020B0400000000000000" pitchFamily="34" charset="-128"/>
                      </a:endParaRP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8840633"/>
                  </a:ext>
                </a:extLst>
              </a:tr>
            </a:tbl>
          </a:graphicData>
        </a:graphic>
      </p:graphicFrame>
    </p:spTree>
    <p:extLst>
      <p:ext uri="{BB962C8B-B14F-4D97-AF65-F5344CB8AC3E}">
        <p14:creationId xmlns:p14="http://schemas.microsoft.com/office/powerpoint/2010/main" val="674532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792A8B70-C244-24BC-0A9A-FD6557AEBE22}"/>
              </a:ext>
            </a:extLst>
          </p:cNvPr>
          <p:cNvSpPr>
            <a:spLocks noGrp="1"/>
          </p:cNvSpPr>
          <p:nvPr>
            <p:ph idx="11"/>
          </p:nvPr>
        </p:nvSpPr>
        <p:spPr/>
        <p:txBody>
          <a:bodyPr/>
          <a:lstStyle/>
          <a:p>
            <a:r>
              <a:rPr kumimoji="1" lang="ja-JP" altLang="en-US"/>
              <a:t>前計画の振り返り</a:t>
            </a:r>
          </a:p>
        </p:txBody>
      </p:sp>
      <p:sp>
        <p:nvSpPr>
          <p:cNvPr id="3" name="タイトル 2">
            <a:extLst>
              <a:ext uri="{FF2B5EF4-FFF2-40B4-BE49-F238E27FC236}">
                <a16:creationId xmlns:a16="http://schemas.microsoft.com/office/drawing/2014/main" id="{55D8023C-20FF-7EE4-CE8A-440286E71298}"/>
              </a:ext>
            </a:extLst>
          </p:cNvPr>
          <p:cNvSpPr>
            <a:spLocks noGrp="1"/>
          </p:cNvSpPr>
          <p:nvPr>
            <p:ph type="title"/>
          </p:nvPr>
        </p:nvSpPr>
        <p:spPr/>
        <p:txBody>
          <a:bodyPr>
            <a:normAutofit/>
          </a:bodyPr>
          <a:lstStyle/>
          <a:p>
            <a:pPr algn="l"/>
            <a:r>
              <a:rPr kumimoji="1" lang="ja-JP" altLang="en-US">
                <a:latin typeface="Yu Gothic" panose="020B0400000000000000" pitchFamily="34" charset="-128"/>
                <a:ea typeface="Yu Gothic" panose="020B0400000000000000" pitchFamily="34" charset="-128"/>
              </a:rPr>
              <a:t>売上・従業員数ともに目標を達成。次期計画では「成長」と「基盤強化」を両立させます。</a:t>
            </a:r>
          </a:p>
        </p:txBody>
      </p:sp>
      <p:graphicFrame>
        <p:nvGraphicFramePr>
          <p:cNvPr id="6" name="表 5">
            <a:extLst>
              <a:ext uri="{FF2B5EF4-FFF2-40B4-BE49-F238E27FC236}">
                <a16:creationId xmlns:a16="http://schemas.microsoft.com/office/drawing/2014/main" id="{245145B3-87A2-919A-7DDE-303568804661}"/>
              </a:ext>
            </a:extLst>
          </p:cNvPr>
          <p:cNvGraphicFramePr>
            <a:graphicFrameLocks noGrp="1"/>
          </p:cNvGraphicFramePr>
          <p:nvPr>
            <p:extLst>
              <p:ext uri="{D42A27DB-BD31-4B8C-83A1-F6EECF244321}">
                <p14:modId xmlns:p14="http://schemas.microsoft.com/office/powerpoint/2010/main" val="3221306821"/>
              </p:ext>
            </p:extLst>
          </p:nvPr>
        </p:nvGraphicFramePr>
        <p:xfrm>
          <a:off x="696000" y="1552354"/>
          <a:ext cx="7289052" cy="4623506"/>
        </p:xfrm>
        <a:graphic>
          <a:graphicData uri="http://schemas.openxmlformats.org/drawingml/2006/table">
            <a:tbl>
              <a:tblPr firstRow="1" bandRow="1">
                <a:tableStyleId>{00A15C55-8517-42AA-B614-E9B94910E393}</a:tableStyleId>
              </a:tblPr>
              <a:tblGrid>
                <a:gridCol w="1684911">
                  <a:extLst>
                    <a:ext uri="{9D8B030D-6E8A-4147-A177-3AD203B41FA5}">
                      <a16:colId xmlns:a16="http://schemas.microsoft.com/office/drawing/2014/main" val="3725848388"/>
                    </a:ext>
                  </a:extLst>
                </a:gridCol>
                <a:gridCol w="2552596">
                  <a:extLst>
                    <a:ext uri="{9D8B030D-6E8A-4147-A177-3AD203B41FA5}">
                      <a16:colId xmlns:a16="http://schemas.microsoft.com/office/drawing/2014/main" val="4270890231"/>
                    </a:ext>
                  </a:extLst>
                </a:gridCol>
                <a:gridCol w="3051545">
                  <a:extLst>
                    <a:ext uri="{9D8B030D-6E8A-4147-A177-3AD203B41FA5}">
                      <a16:colId xmlns:a16="http://schemas.microsoft.com/office/drawing/2014/main" val="318370274"/>
                    </a:ext>
                  </a:extLst>
                </a:gridCol>
              </a:tblGrid>
              <a:tr h="487270">
                <a:tc gridSpan="3">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主要な取り組みと実績</a:t>
                      </a:r>
                    </a:p>
                  </a:txBody>
                  <a:tcPr marL="0" marR="72000"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endParaRPr>
                    </a:p>
                  </a:txBody>
                  <a:tcPr marL="0" marR="72000"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endParaRPr>
                    </a:p>
                  </a:txBody>
                  <a:tcPr marL="0" marR="72000" marT="36000" marB="36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00368358"/>
                  </a:ext>
                </a:extLst>
              </a:tr>
              <a:tr h="378051">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schemeClr val="tx1"/>
                          </a:solidFill>
                          <a:effectLst/>
                          <a:uLnTx/>
                          <a:uFillTx/>
                          <a:latin typeface="Yu Gothic" panose="020B0400000000000000" pitchFamily="34" charset="-128"/>
                          <a:ea typeface="Yu Gothic" panose="020B0400000000000000" pitchFamily="34" charset="-128"/>
                          <a:cs typeface="Helvetica Neue"/>
                          <a:sym typeface="Helvetica Neue"/>
                        </a:rPr>
                        <a:t>戦略</a:t>
                      </a:r>
                    </a:p>
                  </a:txBody>
                  <a:tcPr marL="0" marR="0" marT="36000" marB="36000" anchor="ctr">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schemeClr val="tx1"/>
                          </a:solidFill>
                          <a:effectLst/>
                          <a:uLnTx/>
                          <a:uFillTx/>
                          <a:latin typeface="Yu Gothic" panose="020B0400000000000000" pitchFamily="34" charset="-128"/>
                          <a:ea typeface="Yu Gothic" panose="020B0400000000000000" pitchFamily="34" charset="-128"/>
                          <a:cs typeface="Helvetica Neue"/>
                          <a:sym typeface="Helvetica Neue"/>
                        </a:rPr>
                        <a:t>具体的な取り組み</a:t>
                      </a:r>
                    </a:p>
                  </a:txBody>
                  <a:tcPr marL="0" marR="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schemeClr val="tx1"/>
                          </a:solidFill>
                          <a:effectLst/>
                          <a:uLnTx/>
                          <a:uFillTx/>
                          <a:latin typeface="Yu Gothic" panose="020B0400000000000000" pitchFamily="34" charset="-128"/>
                          <a:ea typeface="Yu Gothic" panose="020B0400000000000000" pitchFamily="34" charset="-128"/>
                          <a:cs typeface="Helvetica Neue"/>
                          <a:sym typeface="Helvetica Neue"/>
                        </a:rPr>
                        <a:t>実績</a:t>
                      </a:r>
                    </a:p>
                  </a:txBody>
                  <a:tcPr marL="0" marR="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195708948"/>
                  </a:ext>
                </a:extLst>
              </a:tr>
              <a:tr h="1608316">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ポジション確立</a:t>
                      </a:r>
                    </a:p>
                  </a:txBody>
                  <a:tcPr marL="0" marR="0" marT="54000" marB="54000" anchor="ctr">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solidFill>
                  </a:tcPr>
                </a:tc>
                <a:tc>
                  <a:txBody>
                    <a:bodyPr/>
                    <a:lstStyle/>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統合報告書制作の強化</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IR</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資料のデザイン品質向上</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実績の可視化</a:t>
                      </a:r>
                    </a:p>
                  </a:txBody>
                  <a:tcPr marL="72000" marR="72000" marT="54000" marB="54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lumMod val="95000"/>
                      </a:schemeClr>
                    </a:solidFill>
                  </a:tcPr>
                </a:tc>
                <a:tc>
                  <a:txBody>
                    <a:bodyPr/>
                    <a:lstStyle/>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売上</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百万円規模の統合報告書案件を複数受注</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リピート率</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80%</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超を維持</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業界内での</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IR</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専門デザイン会社としてのポジション確立</a:t>
                      </a:r>
                    </a:p>
                  </a:txBody>
                  <a:tcPr marL="72000" marR="72000" marT="54000" marB="54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lumMod val="95000"/>
                      </a:schemeClr>
                    </a:solidFill>
                  </a:tcPr>
                </a:tc>
                <a:extLst>
                  <a:ext uri="{0D108BD9-81ED-4DB2-BD59-A6C34878D82A}">
                    <a16:rowId xmlns:a16="http://schemas.microsoft.com/office/drawing/2014/main" val="1884540469"/>
                  </a:ext>
                </a:extLst>
              </a:tr>
              <a:tr h="920268">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デザイン生産性の向上</a:t>
                      </a:r>
                    </a:p>
                  </a:txBody>
                  <a:tcPr marL="0" marR="0" marT="54000" marB="54000" anchor="ctr">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solidFill>
                  </a:tcPr>
                </a:tc>
                <a:tc>
                  <a:txBody>
                    <a:bodyPr/>
                    <a:lstStyle/>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en"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PowerPoint</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テンプレートの開発</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デザインガイドラインの整備開始</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協力会社ネットワークの拡大</a:t>
                      </a:r>
                    </a:p>
                  </a:txBody>
                  <a:tcPr marL="72000" marR="72000" marT="54000" marB="54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lumMod val="95000"/>
                      </a:schemeClr>
                    </a:solidFill>
                  </a:tcPr>
                </a:tc>
                <a:tc>
                  <a:txBody>
                    <a:bodyPr/>
                    <a:lstStyle/>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年間制作実績：統合報告書</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件、</a:t>
                      </a:r>
                      <a:r>
                        <a:rPr kumimoji="0" lang="en"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IR</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資料</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件</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制作期間の短縮：平均</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削減</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繁忙期の対応力向上</a:t>
                      </a:r>
                    </a:p>
                  </a:txBody>
                  <a:tcPr marL="72000" marR="72000" marT="54000" marB="54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lumMod val="95000"/>
                      </a:schemeClr>
                    </a:solidFill>
                  </a:tcPr>
                </a:tc>
                <a:extLst>
                  <a:ext uri="{0D108BD9-81ED-4DB2-BD59-A6C34878D82A}">
                    <a16:rowId xmlns:a16="http://schemas.microsoft.com/office/drawing/2014/main" val="3397248032"/>
                  </a:ext>
                </a:extLst>
              </a:tr>
              <a:tr h="1199359">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組織体制の強化</a:t>
                      </a:r>
                    </a:p>
                  </a:txBody>
                  <a:tcPr marL="0" marR="0" marT="54000" marB="54000" anchor="ctr">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solidFill>
                  </a:tcPr>
                </a:tc>
                <a:tc>
                  <a:txBody>
                    <a:bodyPr/>
                    <a:lstStyle/>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デザイナー・ディレクターを中心に積極採用を実施</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新人育成プログラムの試行</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社内コミュニケーション活性化施策の実施</a:t>
                      </a:r>
                    </a:p>
                  </a:txBody>
                  <a:tcPr marL="72000" marR="72000" marT="54000" marB="54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lumMod val="95000"/>
                      </a:schemeClr>
                    </a:solidFill>
                  </a:tcPr>
                </a:tc>
                <a:tc>
                  <a:txBody>
                    <a:bodyPr/>
                    <a:lstStyle/>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従業員数：</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35</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名超に拡大（期初比約</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2</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倍）</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売上高：</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百万円を達成（計画比</a:t>
                      </a:r>
                      <a:r>
                        <a:rPr kumimoji="0" lang="en-US"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a:t>
                      </a:r>
                    </a:p>
                    <a:p>
                      <a:pPr marL="171450" marR="0" lvl="0" indent="-171450" algn="l" defTabSz="1007943" rtl="0" eaLnBrk="1" fontAlgn="auto" latinLnBrk="0" hangingPunct="1">
                        <a:lnSpc>
                          <a:spcPct val="150000"/>
                        </a:lnSpc>
                        <a:spcBef>
                          <a:spcPts val="0"/>
                        </a:spcBef>
                        <a:spcAft>
                          <a:spcPts val="0"/>
                        </a:spcAft>
                        <a:buClr>
                          <a:schemeClr val="bg2"/>
                        </a:buClr>
                        <a:buSzTx/>
                        <a:buFont typeface="Wingdings" pitchFamily="2" charset="2"/>
                        <a:buChar char="n"/>
                        <a:tabLst/>
                        <a:defRPr/>
                      </a:pP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組織課題の明確化：</a:t>
                      </a:r>
                      <a:r>
                        <a:rPr kumimoji="0" lang="en" altLang="ja-JP" sz="1000" b="0" i="0" u="none" strike="noStrike" kern="1200" cap="none" spc="0" normalizeH="0" baseline="0" noProof="0" dirty="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PM</a:t>
                      </a:r>
                      <a:r>
                        <a:rPr kumimoji="0" lang="ja-JP" altLang="en-US" sz="1000" b="0" i="0" u="none" strike="noStrike" kern="1200" cap="none" spc="0" normalizeH="0" baseline="0" noProof="0">
                          <a:ln>
                            <a:noFill/>
                          </a:ln>
                          <a:solidFill>
                            <a:srgbClr val="000000"/>
                          </a:solidFill>
                          <a:effectLst/>
                          <a:uLnTx/>
                          <a:uFillTx/>
                          <a:latin typeface="Yu Gothic" panose="020B0400000000000000" pitchFamily="34" charset="-128"/>
                          <a:ea typeface="Yu Gothic" panose="020B0400000000000000" pitchFamily="34" charset="-128"/>
                          <a:cs typeface="Helvetica Neue"/>
                          <a:sym typeface="Helvetica Neue"/>
                        </a:rPr>
                        <a:t>不足、管理部門の脆弱性を認識</a:t>
                      </a:r>
                    </a:p>
                  </a:txBody>
                  <a:tcPr marL="72000" marR="72000" marT="54000" marB="54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lumMod val="95000"/>
                      </a:schemeClr>
                    </a:solidFill>
                  </a:tcPr>
                </a:tc>
                <a:extLst>
                  <a:ext uri="{0D108BD9-81ED-4DB2-BD59-A6C34878D82A}">
                    <a16:rowId xmlns:a16="http://schemas.microsoft.com/office/drawing/2014/main" val="1253924133"/>
                  </a:ext>
                </a:extLst>
              </a:tr>
            </a:tbl>
          </a:graphicData>
        </a:graphic>
      </p:graphicFrame>
      <p:graphicFrame>
        <p:nvGraphicFramePr>
          <p:cNvPr id="9" name="Chart 2">
            <a:extLst>
              <a:ext uri="{FF2B5EF4-FFF2-40B4-BE49-F238E27FC236}">
                <a16:creationId xmlns:a16="http://schemas.microsoft.com/office/drawing/2014/main" id="{E1BF6122-2714-F2A6-AAD9-6A4F860ADC68}"/>
              </a:ext>
            </a:extLst>
          </p:cNvPr>
          <p:cNvGraphicFramePr>
            <a:graphicFrameLocks noGrp="1"/>
          </p:cNvGraphicFramePr>
          <p:nvPr>
            <p:extLst>
              <p:ext uri="{D42A27DB-BD31-4B8C-83A1-F6EECF244321}">
                <p14:modId xmlns:p14="http://schemas.microsoft.com/office/powerpoint/2010/main" val="2967011680"/>
              </p:ext>
            </p:extLst>
          </p:nvPr>
        </p:nvGraphicFramePr>
        <p:xfrm>
          <a:off x="8122596" y="1992959"/>
          <a:ext cx="2806583" cy="1898105"/>
        </p:xfrm>
        <a:graphic>
          <a:graphicData uri="http://schemas.openxmlformats.org/drawingml/2006/chart">
            <c:chart xmlns:c="http://schemas.openxmlformats.org/drawingml/2006/chart" xmlns:r="http://schemas.openxmlformats.org/officeDocument/2006/relationships" r:id="rId3"/>
          </a:graphicData>
        </a:graphic>
      </p:graphicFrame>
      <p:cxnSp>
        <p:nvCxnSpPr>
          <p:cNvPr id="11" name="直線矢印コネクタ 10">
            <a:extLst>
              <a:ext uri="{FF2B5EF4-FFF2-40B4-BE49-F238E27FC236}">
                <a16:creationId xmlns:a16="http://schemas.microsoft.com/office/drawing/2014/main" id="{70027B93-D685-1295-242B-EDEAED19D94A}"/>
              </a:ext>
            </a:extLst>
          </p:cNvPr>
          <p:cNvCxnSpPr>
            <a:cxnSpLocks/>
          </p:cNvCxnSpPr>
          <p:nvPr/>
        </p:nvCxnSpPr>
        <p:spPr>
          <a:xfrm flipV="1">
            <a:off x="8813260" y="2128468"/>
            <a:ext cx="1669312" cy="433489"/>
          </a:xfrm>
          <a:prstGeom prst="straightConnector1">
            <a:avLst/>
          </a:prstGeom>
          <a:ln w="34925">
            <a:solidFill>
              <a:schemeClr val="accent6">
                <a:lumMod val="75000"/>
              </a:schemeClr>
            </a:solidFill>
            <a:prstDash val="sysDash"/>
            <a:tailEnd type="triangle"/>
          </a:ln>
          <a:effectLst/>
        </p:spPr>
        <p:style>
          <a:lnRef idx="2">
            <a:schemeClr val="accent1"/>
          </a:lnRef>
          <a:fillRef idx="0">
            <a:schemeClr val="accent1"/>
          </a:fillRef>
          <a:effectRef idx="1">
            <a:schemeClr val="accent1"/>
          </a:effectRef>
          <a:fontRef idx="minor">
            <a:schemeClr val="tx1"/>
          </a:fontRef>
        </p:style>
      </p:cxnSp>
      <p:sp>
        <p:nvSpPr>
          <p:cNvPr id="22" name="テキスト ボックス 21">
            <a:extLst>
              <a:ext uri="{FF2B5EF4-FFF2-40B4-BE49-F238E27FC236}">
                <a16:creationId xmlns:a16="http://schemas.microsoft.com/office/drawing/2014/main" id="{08313BC7-C395-46B7-6F14-C7DAAFC8B0C8}"/>
              </a:ext>
            </a:extLst>
          </p:cNvPr>
          <p:cNvSpPr txBox="1">
            <a:spLocks noChangeAspect="1"/>
          </p:cNvSpPr>
          <p:nvPr/>
        </p:nvSpPr>
        <p:spPr>
          <a:xfrm>
            <a:off x="10624339" y="1670195"/>
            <a:ext cx="891762" cy="891762"/>
          </a:xfrm>
          <a:prstGeom prst="ellipse">
            <a:avLst/>
          </a:prstGeom>
          <a:ln w="63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wrap="none" lIns="0" tIns="0" rIns="0" bIns="0" rtlCol="0" anchor="ctr">
            <a:noAutofit/>
          </a:bodyPr>
          <a:lstStyle/>
          <a:p>
            <a:pPr algn="ctr"/>
            <a:r>
              <a:rPr kumimoji="1" lang="ja-JP" altLang="en-US" sz="1000" b="1">
                <a:solidFill>
                  <a:schemeClr val="accent6">
                    <a:lumMod val="75000"/>
                  </a:schemeClr>
                </a:solidFill>
                <a:latin typeface="Yu Gothic" panose="020B0400000000000000" pitchFamily="34" charset="-128"/>
                <a:ea typeface="Yu Gothic" panose="020B0400000000000000" pitchFamily="34" charset="-128"/>
              </a:rPr>
              <a:t>売上高</a:t>
            </a:r>
            <a:endParaRPr kumimoji="1" lang="en-US" altLang="ja-JP" sz="1000" b="1" dirty="0">
              <a:solidFill>
                <a:schemeClr val="accent6">
                  <a:lumMod val="75000"/>
                </a:schemeClr>
              </a:solidFill>
              <a:latin typeface="Yu Gothic" panose="020B0400000000000000" pitchFamily="34" charset="-128"/>
              <a:ea typeface="Yu Gothic" panose="020B0400000000000000" pitchFamily="34" charset="-128"/>
            </a:endParaRPr>
          </a:p>
          <a:p>
            <a:pPr algn="ctr"/>
            <a:r>
              <a:rPr kumimoji="1" lang="en-US" altLang="ja-JP" sz="2000" b="1" dirty="0">
                <a:solidFill>
                  <a:schemeClr val="accent6">
                    <a:lumMod val="75000"/>
                  </a:schemeClr>
                </a:solidFill>
                <a:latin typeface="Yu Gothic" panose="020B0400000000000000" pitchFamily="34" charset="-128"/>
                <a:ea typeface="Yu Gothic" panose="020B0400000000000000" pitchFamily="34" charset="-128"/>
              </a:rPr>
              <a:t>00</a:t>
            </a:r>
            <a:r>
              <a:rPr kumimoji="1" lang="ja-JP" altLang="en-US" sz="1000" b="1">
                <a:solidFill>
                  <a:schemeClr val="accent6">
                    <a:lumMod val="75000"/>
                  </a:schemeClr>
                </a:solidFill>
                <a:latin typeface="Yu Gothic" panose="020B0400000000000000" pitchFamily="34" charset="-128"/>
                <a:ea typeface="Yu Gothic" panose="020B0400000000000000" pitchFamily="34" charset="-128"/>
              </a:rPr>
              <a:t>億円</a:t>
            </a:r>
            <a:endParaRPr kumimoji="1" lang="ja-JP" altLang="en-US" b="1">
              <a:solidFill>
                <a:schemeClr val="accent6">
                  <a:lumMod val="75000"/>
                </a:schemeClr>
              </a:solidFill>
              <a:latin typeface="Yu Gothic" panose="020B0400000000000000" pitchFamily="34" charset="-128"/>
              <a:ea typeface="Yu Gothic" panose="020B0400000000000000" pitchFamily="34" charset="-128"/>
            </a:endParaRPr>
          </a:p>
        </p:txBody>
      </p:sp>
      <p:graphicFrame>
        <p:nvGraphicFramePr>
          <p:cNvPr id="24" name="Chart 2">
            <a:extLst>
              <a:ext uri="{FF2B5EF4-FFF2-40B4-BE49-F238E27FC236}">
                <a16:creationId xmlns:a16="http://schemas.microsoft.com/office/drawing/2014/main" id="{2D11D95E-EDB0-C77A-0399-187739502E71}"/>
              </a:ext>
            </a:extLst>
          </p:cNvPr>
          <p:cNvGraphicFramePr>
            <a:graphicFrameLocks noGrp="1"/>
          </p:cNvGraphicFramePr>
          <p:nvPr>
            <p:extLst>
              <p:ext uri="{D42A27DB-BD31-4B8C-83A1-F6EECF244321}">
                <p14:modId xmlns:p14="http://schemas.microsoft.com/office/powerpoint/2010/main" val="3466721027"/>
              </p:ext>
            </p:extLst>
          </p:nvPr>
        </p:nvGraphicFramePr>
        <p:xfrm>
          <a:off x="8122596" y="4277757"/>
          <a:ext cx="2806583" cy="1898104"/>
        </p:xfrm>
        <a:graphic>
          <a:graphicData uri="http://schemas.openxmlformats.org/drawingml/2006/chart">
            <c:chart xmlns:c="http://schemas.openxmlformats.org/drawingml/2006/chart" xmlns:r="http://schemas.openxmlformats.org/officeDocument/2006/relationships" r:id="rId4"/>
          </a:graphicData>
        </a:graphic>
      </p:graphicFrame>
      <p:cxnSp>
        <p:nvCxnSpPr>
          <p:cNvPr id="25" name="直線矢印コネクタ 24">
            <a:extLst>
              <a:ext uri="{FF2B5EF4-FFF2-40B4-BE49-F238E27FC236}">
                <a16:creationId xmlns:a16="http://schemas.microsoft.com/office/drawing/2014/main" id="{EDF2747A-C420-7906-464C-3A7336A8D430}"/>
              </a:ext>
            </a:extLst>
          </p:cNvPr>
          <p:cNvCxnSpPr>
            <a:cxnSpLocks/>
          </p:cNvCxnSpPr>
          <p:nvPr/>
        </p:nvCxnSpPr>
        <p:spPr>
          <a:xfrm flipV="1">
            <a:off x="8813260" y="4688732"/>
            <a:ext cx="1634246" cy="778213"/>
          </a:xfrm>
          <a:prstGeom prst="straightConnector1">
            <a:avLst/>
          </a:prstGeom>
          <a:ln w="34925">
            <a:solidFill>
              <a:schemeClr val="accent6">
                <a:lumMod val="75000"/>
              </a:schemeClr>
            </a:solidFill>
            <a:prstDash val="sysDash"/>
            <a:tailEnd type="triangle"/>
          </a:ln>
          <a:effectLst/>
        </p:spPr>
        <p:style>
          <a:lnRef idx="2">
            <a:schemeClr val="accent1"/>
          </a:lnRef>
          <a:fillRef idx="0">
            <a:schemeClr val="accent1"/>
          </a:fillRef>
          <a:effectRef idx="1">
            <a:schemeClr val="accent1"/>
          </a:effectRef>
          <a:fontRef idx="minor">
            <a:schemeClr val="tx1"/>
          </a:fontRef>
        </p:style>
      </p:cxnSp>
      <p:sp>
        <p:nvSpPr>
          <p:cNvPr id="26" name="テキスト ボックス 25">
            <a:extLst>
              <a:ext uri="{FF2B5EF4-FFF2-40B4-BE49-F238E27FC236}">
                <a16:creationId xmlns:a16="http://schemas.microsoft.com/office/drawing/2014/main" id="{6A374307-EF2B-86E6-CCCE-640BA93A4F0C}"/>
              </a:ext>
            </a:extLst>
          </p:cNvPr>
          <p:cNvSpPr txBox="1">
            <a:spLocks noChangeAspect="1"/>
          </p:cNvSpPr>
          <p:nvPr/>
        </p:nvSpPr>
        <p:spPr>
          <a:xfrm>
            <a:off x="10624339" y="4178302"/>
            <a:ext cx="891762" cy="891762"/>
          </a:xfrm>
          <a:prstGeom prst="ellipse">
            <a:avLst/>
          </a:prstGeom>
          <a:ln w="63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wrap="none" lIns="0" tIns="0" rIns="0" bIns="0" rtlCol="0" anchor="ctr">
            <a:noAutofit/>
          </a:bodyPr>
          <a:lstStyle/>
          <a:p>
            <a:pPr algn="ctr"/>
            <a:r>
              <a:rPr kumimoji="1" lang="ja-JP" altLang="en-US" sz="1000" b="1">
                <a:solidFill>
                  <a:schemeClr val="accent6">
                    <a:lumMod val="75000"/>
                  </a:schemeClr>
                </a:solidFill>
                <a:latin typeface="Yu Gothic" panose="020B0400000000000000" pitchFamily="34" charset="-128"/>
                <a:ea typeface="Yu Gothic" panose="020B0400000000000000" pitchFamily="34" charset="-128"/>
              </a:rPr>
              <a:t>従業員数</a:t>
            </a:r>
            <a:endParaRPr kumimoji="1" lang="en-US" altLang="ja-JP" sz="1000" b="1" dirty="0">
              <a:solidFill>
                <a:schemeClr val="accent6">
                  <a:lumMod val="75000"/>
                </a:schemeClr>
              </a:solidFill>
              <a:latin typeface="Yu Gothic" panose="020B0400000000000000" pitchFamily="34" charset="-128"/>
              <a:ea typeface="Yu Gothic" panose="020B0400000000000000" pitchFamily="34" charset="-128"/>
            </a:endParaRPr>
          </a:p>
          <a:p>
            <a:pPr algn="ctr"/>
            <a:r>
              <a:rPr kumimoji="1" lang="en-US" altLang="ja-JP" sz="2000" b="1" dirty="0">
                <a:solidFill>
                  <a:schemeClr val="accent6">
                    <a:lumMod val="75000"/>
                  </a:schemeClr>
                </a:solidFill>
                <a:latin typeface="Yu Gothic" panose="020B0400000000000000" pitchFamily="34" charset="-128"/>
                <a:ea typeface="Yu Gothic" panose="020B0400000000000000" pitchFamily="34" charset="-128"/>
              </a:rPr>
              <a:t>00</a:t>
            </a:r>
            <a:r>
              <a:rPr kumimoji="1" lang="ja-JP" altLang="en-US" sz="1000" b="1">
                <a:solidFill>
                  <a:schemeClr val="accent6">
                    <a:lumMod val="75000"/>
                  </a:schemeClr>
                </a:solidFill>
                <a:latin typeface="Yu Gothic" panose="020B0400000000000000" pitchFamily="34" charset="-128"/>
                <a:ea typeface="Yu Gothic" panose="020B0400000000000000" pitchFamily="34" charset="-128"/>
              </a:rPr>
              <a:t>人</a:t>
            </a:r>
            <a:endParaRPr kumimoji="1" lang="ja-JP" altLang="en-US" b="1">
              <a:solidFill>
                <a:schemeClr val="accent6">
                  <a:lumMod val="75000"/>
                </a:schemeClr>
              </a:solidFill>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41797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円/楕円 36">
            <a:extLst>
              <a:ext uri="{FF2B5EF4-FFF2-40B4-BE49-F238E27FC236}">
                <a16:creationId xmlns:a16="http://schemas.microsoft.com/office/drawing/2014/main" id="{CF67789C-8913-53C3-6D95-7BB31ED8F242}"/>
              </a:ext>
            </a:extLst>
          </p:cNvPr>
          <p:cNvSpPr>
            <a:spLocks noChangeAspect="1"/>
          </p:cNvSpPr>
          <p:nvPr/>
        </p:nvSpPr>
        <p:spPr>
          <a:xfrm>
            <a:off x="3842625" y="-1157697"/>
            <a:ext cx="11069874" cy="11069874"/>
          </a:xfrm>
          <a:prstGeom prst="ellipse">
            <a:avLst/>
          </a:prstGeom>
          <a:solidFill>
            <a:schemeClr val="bg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6" name="円/楕円 35">
            <a:extLst>
              <a:ext uri="{FF2B5EF4-FFF2-40B4-BE49-F238E27FC236}">
                <a16:creationId xmlns:a16="http://schemas.microsoft.com/office/drawing/2014/main" id="{FA320478-5217-3DE2-03E9-302B45F285CB}"/>
              </a:ext>
            </a:extLst>
          </p:cNvPr>
          <p:cNvSpPr>
            <a:spLocks noChangeAspect="1"/>
          </p:cNvSpPr>
          <p:nvPr/>
        </p:nvSpPr>
        <p:spPr>
          <a:xfrm>
            <a:off x="6254983" y="1383323"/>
            <a:ext cx="6245158" cy="6245158"/>
          </a:xfrm>
          <a:prstGeom prst="ellipse">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タイトル 2">
            <a:extLst>
              <a:ext uri="{FF2B5EF4-FFF2-40B4-BE49-F238E27FC236}">
                <a16:creationId xmlns:a16="http://schemas.microsoft.com/office/drawing/2014/main" id="{6E6666F4-143F-F57B-71B3-4C6087562EAA}"/>
              </a:ext>
            </a:extLst>
          </p:cNvPr>
          <p:cNvSpPr>
            <a:spLocks noGrp="1"/>
          </p:cNvSpPr>
          <p:nvPr>
            <p:ph type="title"/>
          </p:nvPr>
        </p:nvSpPr>
        <p:spPr/>
        <p:txBody>
          <a:bodyPr>
            <a:normAutofit fontScale="90000"/>
          </a:bodyPr>
          <a:lstStyle/>
          <a:p>
            <a:r>
              <a:rPr lang="en" altLang="ja-JP" dirty="0">
                <a:latin typeface="Yu Gothic" panose="020B0400000000000000" pitchFamily="34" charset="-128"/>
                <a:ea typeface="Yu Gothic" panose="020B0400000000000000" pitchFamily="34" charset="-128"/>
              </a:rPr>
              <a:t>ESG</a:t>
            </a:r>
            <a:r>
              <a:rPr lang="ja-JP" altLang="en-US">
                <a:latin typeface="Yu Gothic" panose="020B0400000000000000" pitchFamily="34" charset="-128"/>
                <a:ea typeface="Yu Gothic" panose="020B0400000000000000" pitchFamily="34" charset="-128"/>
              </a:rPr>
              <a:t>開示義務化を追い風に、</a:t>
            </a:r>
            <a:r>
              <a:rPr lang="en" altLang="ja-JP" dirty="0">
                <a:latin typeface="Yu Gothic" panose="020B0400000000000000" pitchFamily="34" charset="-128"/>
                <a:ea typeface="Yu Gothic" panose="020B0400000000000000" pitchFamily="34" charset="-128"/>
              </a:rPr>
              <a:t>IR</a:t>
            </a:r>
            <a:r>
              <a:rPr lang="ja-JP" altLang="en-US">
                <a:latin typeface="Yu Gothic" panose="020B0400000000000000" pitchFamily="34" charset="-128"/>
                <a:ea typeface="Yu Gothic" panose="020B0400000000000000" pitchFamily="34" charset="-128"/>
              </a:rPr>
              <a:t>市場は年率</a:t>
            </a:r>
            <a:r>
              <a:rPr lang="en-US" altLang="ja-JP" dirty="0">
                <a:latin typeface="Yu Gothic" panose="020B0400000000000000" pitchFamily="34" charset="-128"/>
                <a:ea typeface="Yu Gothic" panose="020B0400000000000000" pitchFamily="34" charset="-128"/>
              </a:rPr>
              <a:t>##%</a:t>
            </a:r>
            <a:r>
              <a:rPr lang="ja-JP" altLang="en-US">
                <a:latin typeface="Yu Gothic" panose="020B0400000000000000" pitchFamily="34" charset="-128"/>
                <a:ea typeface="Yu Gothic" panose="020B0400000000000000" pitchFamily="34" charset="-128"/>
              </a:rPr>
              <a:t>で成長中。約</a:t>
            </a:r>
            <a:r>
              <a:rPr lang="en-US" altLang="ja-JP" dirty="0">
                <a:latin typeface="Yu Gothic" panose="020B0400000000000000" pitchFamily="34" charset="-128"/>
                <a:ea typeface="Yu Gothic" panose="020B0400000000000000" pitchFamily="34" charset="-128"/>
              </a:rPr>
              <a:t>3,900</a:t>
            </a:r>
            <a:r>
              <a:rPr lang="ja-JP" altLang="en-US">
                <a:latin typeface="Yu Gothic" panose="020B0400000000000000" pitchFamily="34" charset="-128"/>
                <a:ea typeface="Yu Gothic" panose="020B0400000000000000" pitchFamily="34" charset="-128"/>
              </a:rPr>
              <a:t>社の上場企業を中心に、推定市場規模</a:t>
            </a:r>
            <a:r>
              <a:rPr lang="en-US" altLang="ja-JP" dirty="0">
                <a:latin typeface="Yu Gothic" panose="020B0400000000000000" pitchFamily="34" charset="-128"/>
                <a:ea typeface="Yu Gothic" panose="020B0400000000000000" pitchFamily="34" charset="-128"/>
              </a:rPr>
              <a:t>###</a:t>
            </a:r>
            <a:r>
              <a:rPr lang="ja-JP" altLang="en-US">
                <a:latin typeface="Yu Gothic" panose="020B0400000000000000" pitchFamily="34" charset="-128"/>
                <a:ea typeface="Yu Gothic" panose="020B0400000000000000" pitchFamily="34" charset="-128"/>
              </a:rPr>
              <a:t>億円の獲得を目指します。</a:t>
            </a:r>
            <a:endParaRPr kumimoji="1" lang="ja-JP" altLang="en-US"/>
          </a:p>
        </p:txBody>
      </p:sp>
      <p:sp>
        <p:nvSpPr>
          <p:cNvPr id="2" name="コンテンツ プレースホルダー 1">
            <a:extLst>
              <a:ext uri="{FF2B5EF4-FFF2-40B4-BE49-F238E27FC236}">
                <a16:creationId xmlns:a16="http://schemas.microsoft.com/office/drawing/2014/main" id="{997E0794-3F27-E919-9445-07EE0F6032D1}"/>
              </a:ext>
            </a:extLst>
          </p:cNvPr>
          <p:cNvSpPr>
            <a:spLocks noGrp="1"/>
          </p:cNvSpPr>
          <p:nvPr>
            <p:ph idx="11"/>
          </p:nvPr>
        </p:nvSpPr>
        <p:spPr/>
        <p:txBody>
          <a:bodyPr/>
          <a:lstStyle/>
          <a:p>
            <a:r>
              <a:rPr kumimoji="1" lang="ja-JP" altLang="en-US"/>
              <a:t>市場環境</a:t>
            </a:r>
          </a:p>
        </p:txBody>
      </p:sp>
      <p:sp>
        <p:nvSpPr>
          <p:cNvPr id="35" name="円/楕円 34">
            <a:extLst>
              <a:ext uri="{FF2B5EF4-FFF2-40B4-BE49-F238E27FC236}">
                <a16:creationId xmlns:a16="http://schemas.microsoft.com/office/drawing/2014/main" id="{1761566B-8256-6AE8-AFDE-E55C09ED0A8B}"/>
              </a:ext>
            </a:extLst>
          </p:cNvPr>
          <p:cNvSpPr>
            <a:spLocks noChangeAspect="1"/>
          </p:cNvSpPr>
          <p:nvPr/>
        </p:nvSpPr>
        <p:spPr>
          <a:xfrm>
            <a:off x="8740400" y="3740078"/>
            <a:ext cx="1441420" cy="1441420"/>
          </a:xfrm>
          <a:prstGeom prst="ellipse">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E6245423-1483-B4BF-E74E-21E2B480CF2E}"/>
              </a:ext>
            </a:extLst>
          </p:cNvPr>
          <p:cNvSpPr txBox="1"/>
          <p:nvPr/>
        </p:nvSpPr>
        <p:spPr>
          <a:xfrm>
            <a:off x="7484661" y="2911496"/>
            <a:ext cx="1518364" cy="800219"/>
          </a:xfrm>
          <a:prstGeom prst="rect">
            <a:avLst/>
          </a:prstGeom>
          <a:noFill/>
        </p:spPr>
        <p:txBody>
          <a:bodyPr wrap="none" rtlCol="0">
            <a:spAutoFit/>
          </a:bodyPr>
          <a:lstStyle/>
          <a:p>
            <a:pPr algn="ctr"/>
            <a:r>
              <a:rPr kumimoji="1" lang="en-US" altLang="ja-JP" sz="1800" b="1" dirty="0">
                <a:latin typeface="Yu Gothic" panose="020B0400000000000000" pitchFamily="34" charset="-128"/>
                <a:ea typeface="Yu Gothic" panose="020B0400000000000000" pitchFamily="34" charset="-128"/>
              </a:rPr>
              <a:t>IPO</a:t>
            </a:r>
            <a:r>
              <a:rPr kumimoji="1" lang="ja-JP" altLang="en-US" sz="1800" b="1">
                <a:latin typeface="Yu Gothic" panose="020B0400000000000000" pitchFamily="34" charset="-128"/>
                <a:ea typeface="Yu Gothic" panose="020B0400000000000000" pitchFamily="34" charset="-128"/>
              </a:rPr>
              <a:t>準備企業</a:t>
            </a:r>
            <a:endParaRPr kumimoji="1" lang="en-US" altLang="ja-JP" sz="1800" b="1" dirty="0">
              <a:latin typeface="Yu Gothic" panose="020B0400000000000000" pitchFamily="34" charset="-128"/>
              <a:ea typeface="Yu Gothic" panose="020B0400000000000000" pitchFamily="34" charset="-128"/>
            </a:endParaRPr>
          </a:p>
          <a:p>
            <a:pPr algn="ctr"/>
            <a:r>
              <a:rPr kumimoji="1" lang="en-US" altLang="ja-JP" sz="2800" b="1" dirty="0">
                <a:latin typeface="Yu Gothic" panose="020B0400000000000000" pitchFamily="34" charset="-128"/>
                <a:ea typeface="Yu Gothic" panose="020B0400000000000000" pitchFamily="34" charset="-128"/>
              </a:rPr>
              <a:t>0,000</a:t>
            </a:r>
            <a:r>
              <a:rPr kumimoji="1" lang="ja-JP" altLang="en-US" sz="1800" b="1">
                <a:latin typeface="Yu Gothic" panose="020B0400000000000000" pitchFamily="34" charset="-128"/>
                <a:ea typeface="Yu Gothic" panose="020B0400000000000000" pitchFamily="34" charset="-128"/>
              </a:rPr>
              <a:t>社</a:t>
            </a:r>
          </a:p>
        </p:txBody>
      </p:sp>
      <p:sp>
        <p:nvSpPr>
          <p:cNvPr id="39" name="テキスト ボックス 38">
            <a:extLst>
              <a:ext uri="{FF2B5EF4-FFF2-40B4-BE49-F238E27FC236}">
                <a16:creationId xmlns:a16="http://schemas.microsoft.com/office/drawing/2014/main" id="{6D9BC7DC-5464-65C3-82A8-D06B91D75581}"/>
              </a:ext>
            </a:extLst>
          </p:cNvPr>
          <p:cNvSpPr txBox="1"/>
          <p:nvPr/>
        </p:nvSpPr>
        <p:spPr>
          <a:xfrm>
            <a:off x="5195747" y="1922716"/>
            <a:ext cx="1800493" cy="800219"/>
          </a:xfrm>
          <a:prstGeom prst="rect">
            <a:avLst/>
          </a:prstGeom>
          <a:noFill/>
        </p:spPr>
        <p:txBody>
          <a:bodyPr wrap="none" rtlCol="0">
            <a:spAutoFit/>
          </a:bodyPr>
          <a:lstStyle/>
          <a:p>
            <a:pPr algn="ctr"/>
            <a:r>
              <a:rPr kumimoji="1" lang="ja-JP" altLang="en-US" sz="1800" b="1">
                <a:latin typeface="Yu Gothic" panose="020B0400000000000000" pitchFamily="34" charset="-128"/>
                <a:ea typeface="Yu Gothic" panose="020B0400000000000000" pitchFamily="34" charset="-128"/>
              </a:rPr>
              <a:t>非上場大手企業</a:t>
            </a:r>
            <a:endParaRPr kumimoji="1" lang="en-US" altLang="ja-JP" sz="1800" b="1" dirty="0">
              <a:latin typeface="Yu Gothic" panose="020B0400000000000000" pitchFamily="34" charset="-128"/>
              <a:ea typeface="Yu Gothic" panose="020B0400000000000000" pitchFamily="34" charset="-128"/>
            </a:endParaRPr>
          </a:p>
          <a:p>
            <a:pPr algn="ctr"/>
            <a:r>
              <a:rPr kumimoji="1" lang="en-US" altLang="ja-JP" sz="2800" b="1" dirty="0">
                <a:latin typeface="Yu Gothic" panose="020B0400000000000000" pitchFamily="34" charset="-128"/>
                <a:ea typeface="Yu Gothic" panose="020B0400000000000000" pitchFamily="34" charset="-128"/>
              </a:rPr>
              <a:t>0,000</a:t>
            </a:r>
            <a:r>
              <a:rPr kumimoji="1" lang="ja-JP" altLang="en-US" sz="1800" b="1">
                <a:latin typeface="Yu Gothic" panose="020B0400000000000000" pitchFamily="34" charset="-128"/>
                <a:ea typeface="Yu Gothic" panose="020B0400000000000000" pitchFamily="34" charset="-128"/>
              </a:rPr>
              <a:t>社</a:t>
            </a:r>
          </a:p>
        </p:txBody>
      </p:sp>
      <p:sp>
        <p:nvSpPr>
          <p:cNvPr id="40" name="テキスト ボックス 39">
            <a:extLst>
              <a:ext uri="{FF2B5EF4-FFF2-40B4-BE49-F238E27FC236}">
                <a16:creationId xmlns:a16="http://schemas.microsoft.com/office/drawing/2014/main" id="{23A6A597-59D3-A730-3BD6-A36BAE4E4B47}"/>
              </a:ext>
            </a:extLst>
          </p:cNvPr>
          <p:cNvSpPr txBox="1"/>
          <p:nvPr/>
        </p:nvSpPr>
        <p:spPr>
          <a:xfrm>
            <a:off x="8866597" y="4198126"/>
            <a:ext cx="1261884" cy="615553"/>
          </a:xfrm>
          <a:prstGeom prst="rect">
            <a:avLst/>
          </a:prstGeom>
          <a:noFill/>
        </p:spPr>
        <p:txBody>
          <a:bodyPr wrap="none" rtlCol="0">
            <a:spAutoFit/>
          </a:bodyPr>
          <a:lstStyle/>
          <a:p>
            <a:pPr algn="ctr"/>
            <a:r>
              <a:rPr kumimoji="1" lang="ja-JP" altLang="en-US" sz="1400" b="1">
                <a:solidFill>
                  <a:schemeClr val="bg1"/>
                </a:solidFill>
                <a:latin typeface="Yu Gothic" panose="020B0400000000000000" pitchFamily="34" charset="-128"/>
                <a:ea typeface="Yu Gothic" panose="020B0400000000000000" pitchFamily="34" charset="-128"/>
              </a:rPr>
              <a:t>上場企業市場</a:t>
            </a:r>
            <a:endParaRPr kumimoji="1" lang="en-US" altLang="ja-JP" sz="1400" b="1" dirty="0">
              <a:solidFill>
                <a:schemeClr val="bg1"/>
              </a:solidFill>
              <a:latin typeface="Yu Gothic" panose="020B0400000000000000" pitchFamily="34" charset="-128"/>
              <a:ea typeface="Yu Gothic" panose="020B0400000000000000" pitchFamily="34" charset="-128"/>
            </a:endParaRPr>
          </a:p>
          <a:p>
            <a:pPr algn="ctr"/>
            <a:r>
              <a:rPr kumimoji="1" lang="en-US" altLang="ja-JP" sz="2000" b="1" dirty="0">
                <a:solidFill>
                  <a:schemeClr val="bg1"/>
                </a:solidFill>
                <a:latin typeface="Yu Gothic" panose="020B0400000000000000" pitchFamily="34" charset="-128"/>
                <a:ea typeface="Yu Gothic" panose="020B0400000000000000" pitchFamily="34" charset="-128"/>
              </a:rPr>
              <a:t>0,000</a:t>
            </a:r>
            <a:r>
              <a:rPr kumimoji="1" lang="ja-JP" altLang="en-US" sz="1400" b="1">
                <a:solidFill>
                  <a:schemeClr val="bg1"/>
                </a:solidFill>
                <a:latin typeface="Yu Gothic" panose="020B0400000000000000" pitchFamily="34" charset="-128"/>
                <a:ea typeface="Yu Gothic" panose="020B0400000000000000" pitchFamily="34" charset="-128"/>
              </a:rPr>
              <a:t>社</a:t>
            </a:r>
          </a:p>
        </p:txBody>
      </p:sp>
      <p:cxnSp>
        <p:nvCxnSpPr>
          <p:cNvPr id="41" name="直線矢印コネクタ 40">
            <a:extLst>
              <a:ext uri="{FF2B5EF4-FFF2-40B4-BE49-F238E27FC236}">
                <a16:creationId xmlns:a16="http://schemas.microsoft.com/office/drawing/2014/main" id="{16D73171-320D-D5E4-EF34-A97267F4539A}"/>
              </a:ext>
            </a:extLst>
          </p:cNvPr>
          <p:cNvCxnSpPr>
            <a:cxnSpLocks/>
          </p:cNvCxnSpPr>
          <p:nvPr/>
        </p:nvCxnSpPr>
        <p:spPr>
          <a:xfrm flipH="1" flipV="1">
            <a:off x="6240117" y="3080456"/>
            <a:ext cx="2626480" cy="1377522"/>
          </a:xfrm>
          <a:prstGeom prst="straightConnector1">
            <a:avLst/>
          </a:prstGeom>
          <a:ln w="34925">
            <a:solidFill>
              <a:schemeClr val="accent6">
                <a:lumMod val="75000"/>
              </a:schemeClr>
            </a:solidFill>
            <a:prstDash val="sysDash"/>
            <a:tailEnd type="triangle"/>
          </a:ln>
          <a:effectLst/>
        </p:spPr>
        <p:style>
          <a:lnRef idx="2">
            <a:schemeClr val="accent1"/>
          </a:lnRef>
          <a:fillRef idx="0">
            <a:schemeClr val="accent1"/>
          </a:fillRef>
          <a:effectRef idx="1">
            <a:schemeClr val="accent1"/>
          </a:effectRef>
          <a:fontRef idx="minor">
            <a:schemeClr val="tx1"/>
          </a:fontRef>
        </p:style>
      </p:cxnSp>
      <p:sp>
        <p:nvSpPr>
          <p:cNvPr id="48" name="正方形/長方形 47">
            <a:extLst>
              <a:ext uri="{FF2B5EF4-FFF2-40B4-BE49-F238E27FC236}">
                <a16:creationId xmlns:a16="http://schemas.microsoft.com/office/drawing/2014/main" id="{6FA406BB-36F9-0524-1017-A78F09BC6526}"/>
              </a:ext>
            </a:extLst>
          </p:cNvPr>
          <p:cNvSpPr/>
          <p:nvPr/>
        </p:nvSpPr>
        <p:spPr>
          <a:xfrm>
            <a:off x="695999" y="3609377"/>
            <a:ext cx="3942512" cy="972148"/>
          </a:xfrm>
          <a:prstGeom prst="rect">
            <a:avLst/>
          </a:prstGeom>
          <a:solidFill>
            <a:schemeClr val="bg1"/>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44000" tIns="36000" rIns="36000" bIns="36000" rtlCol="0" anchor="ctr" anchorCtr="0"/>
          <a:lstStyle/>
          <a:p>
            <a:pPr marL="171450" indent="-171450">
              <a:lnSpc>
                <a:spcPct val="150000"/>
              </a:lnSpc>
              <a:buClr>
                <a:schemeClr val="tx2"/>
              </a:buClr>
              <a:buFont typeface="Wingdings" pitchFamily="2" charset="2"/>
              <a:buChar char="n"/>
            </a:pPr>
            <a:r>
              <a:rPr lang="ja-JP" altLang="en-US" sz="1100" b="1">
                <a:solidFill>
                  <a:schemeClr val="tx1"/>
                </a:solidFill>
                <a:latin typeface="Yu Gothic" panose="020B0400000000000000" pitchFamily="34" charset="-128"/>
                <a:ea typeface="Yu Gothic" panose="020B0400000000000000" pitchFamily="34" charset="-128"/>
              </a:rPr>
              <a:t>資料作成から</a:t>
            </a:r>
            <a:r>
              <a:rPr lang="en" altLang="ja-JP" sz="1100" b="1" dirty="0">
                <a:solidFill>
                  <a:schemeClr val="tx1"/>
                </a:solidFill>
                <a:latin typeface="Yu Gothic" panose="020B0400000000000000" pitchFamily="34" charset="-128"/>
                <a:ea typeface="Yu Gothic" panose="020B0400000000000000" pitchFamily="34" charset="-128"/>
              </a:rPr>
              <a:t>IR</a:t>
            </a:r>
            <a:r>
              <a:rPr lang="ja-JP" altLang="en-US" sz="1100" b="1">
                <a:solidFill>
                  <a:schemeClr val="tx1"/>
                </a:solidFill>
                <a:latin typeface="Yu Gothic" panose="020B0400000000000000" pitchFamily="34" charset="-128"/>
                <a:ea typeface="Yu Gothic" panose="020B0400000000000000" pitchFamily="34" charset="-128"/>
              </a:rPr>
              <a:t>ブランディングへの上流シフト</a:t>
            </a:r>
            <a:endParaRPr lang="en-US" altLang="ja-JP" sz="1100" b="1" dirty="0">
              <a:solidFill>
                <a:schemeClr val="tx1"/>
              </a:solidFill>
              <a:latin typeface="Yu Gothic" panose="020B0400000000000000" pitchFamily="34" charset="-128"/>
              <a:ea typeface="Yu Gothic" panose="020B0400000000000000" pitchFamily="34" charset="-128"/>
            </a:endParaRPr>
          </a:p>
          <a:p>
            <a:pPr marL="171450" indent="-171450">
              <a:lnSpc>
                <a:spcPct val="150000"/>
              </a:lnSpc>
              <a:buClr>
                <a:schemeClr val="tx2"/>
              </a:buClr>
              <a:buFont typeface="Wingdings" pitchFamily="2" charset="2"/>
              <a:buChar char="n"/>
            </a:pPr>
            <a:r>
              <a:rPr lang="en" altLang="ja-JP" sz="1100" b="1" dirty="0">
                <a:solidFill>
                  <a:schemeClr val="tx1"/>
                </a:solidFill>
                <a:latin typeface="Yu Gothic" panose="020B0400000000000000" pitchFamily="34" charset="-128"/>
                <a:ea typeface="Yu Gothic" panose="020B0400000000000000" pitchFamily="34" charset="-128"/>
              </a:rPr>
              <a:t>IPO</a:t>
            </a:r>
            <a:r>
              <a:rPr lang="ja-JP" altLang="en-US" sz="1100" b="1">
                <a:solidFill>
                  <a:schemeClr val="tx1"/>
                </a:solidFill>
                <a:latin typeface="Yu Gothic" panose="020B0400000000000000" pitchFamily="34" charset="-128"/>
                <a:ea typeface="Yu Gothic" panose="020B0400000000000000" pitchFamily="34" charset="-128"/>
              </a:rPr>
              <a:t>支援パッケージの開発、継続支援体制の構築</a:t>
            </a:r>
            <a:endParaRPr lang="en-US" altLang="ja-JP" sz="1100" b="1" dirty="0">
              <a:solidFill>
                <a:schemeClr val="tx1"/>
              </a:solidFill>
              <a:latin typeface="Yu Gothic" panose="020B0400000000000000" pitchFamily="34" charset="-128"/>
              <a:ea typeface="Yu Gothic" panose="020B0400000000000000" pitchFamily="34" charset="-128"/>
            </a:endParaRPr>
          </a:p>
          <a:p>
            <a:pPr marL="171450" indent="-171450">
              <a:lnSpc>
                <a:spcPct val="150000"/>
              </a:lnSpc>
              <a:buClr>
                <a:schemeClr val="tx2"/>
              </a:buClr>
              <a:buFont typeface="Wingdings" pitchFamily="2" charset="2"/>
              <a:buChar char="n"/>
            </a:pPr>
            <a:r>
              <a:rPr kumimoji="1" lang="ja-JP" altLang="en-US" sz="1100" b="1">
                <a:solidFill>
                  <a:schemeClr val="tx1"/>
                </a:solidFill>
                <a:latin typeface="Yu Gothic" panose="020B0400000000000000" pitchFamily="34" charset="-128"/>
                <a:ea typeface="Yu Gothic" panose="020B0400000000000000" pitchFamily="34" charset="-128"/>
              </a:rPr>
              <a:t>サブスク型サービス、中小企業向け簡易パッケージ</a:t>
            </a:r>
            <a:endParaRPr kumimoji="1" lang="ja-JP" altLang="en-US" sz="1100" b="1" dirty="0">
              <a:solidFill>
                <a:schemeClr val="tx1"/>
              </a:solidFill>
              <a:latin typeface="Yu Gothic" panose="020B0400000000000000" pitchFamily="34" charset="-128"/>
              <a:ea typeface="Yu Gothic" panose="020B0400000000000000" pitchFamily="34" charset="-128"/>
            </a:endParaRPr>
          </a:p>
        </p:txBody>
      </p:sp>
      <p:sp>
        <p:nvSpPr>
          <p:cNvPr id="50" name="テキスト ボックス 49">
            <a:extLst>
              <a:ext uri="{FF2B5EF4-FFF2-40B4-BE49-F238E27FC236}">
                <a16:creationId xmlns:a16="http://schemas.microsoft.com/office/drawing/2014/main" id="{1791B061-561D-35A8-D7B8-FD3B33E091B1}"/>
              </a:ext>
            </a:extLst>
          </p:cNvPr>
          <p:cNvSpPr txBox="1"/>
          <p:nvPr/>
        </p:nvSpPr>
        <p:spPr>
          <a:xfrm>
            <a:off x="8830168" y="5286683"/>
            <a:ext cx="1261884" cy="553998"/>
          </a:xfrm>
          <a:prstGeom prst="rect">
            <a:avLst/>
          </a:prstGeom>
          <a:noFill/>
        </p:spPr>
        <p:txBody>
          <a:bodyPr wrap="none" rtlCol="0">
            <a:spAutoFit/>
          </a:bodyPr>
          <a:lstStyle/>
          <a:p>
            <a:pPr algn="ctr"/>
            <a:r>
              <a:rPr kumimoji="1" lang="ja-JP" altLang="en-US" sz="1200" b="1">
                <a:latin typeface="Yu Gothic" panose="020B0400000000000000" pitchFamily="34" charset="-128"/>
                <a:ea typeface="Yu Gothic" panose="020B0400000000000000" pitchFamily="34" charset="-128"/>
              </a:rPr>
              <a:t>現在の取引社数</a:t>
            </a:r>
            <a:endParaRPr kumimoji="1" lang="en-US" altLang="ja-JP" sz="1200" b="1" dirty="0">
              <a:latin typeface="Yu Gothic" panose="020B0400000000000000" pitchFamily="34" charset="-128"/>
              <a:ea typeface="Yu Gothic" panose="020B0400000000000000" pitchFamily="34" charset="-128"/>
            </a:endParaRPr>
          </a:p>
          <a:p>
            <a:pPr algn="ctr"/>
            <a:r>
              <a:rPr kumimoji="1" lang="en-US" altLang="ja-JP" sz="1800" b="1" dirty="0">
                <a:latin typeface="Yu Gothic" panose="020B0400000000000000" pitchFamily="34" charset="-128"/>
                <a:ea typeface="Yu Gothic" panose="020B0400000000000000" pitchFamily="34" charset="-128"/>
              </a:rPr>
              <a:t>0,000</a:t>
            </a:r>
            <a:r>
              <a:rPr kumimoji="1" lang="ja-JP" altLang="en-US" sz="1200" b="1">
                <a:latin typeface="Yu Gothic" panose="020B0400000000000000" pitchFamily="34" charset="-128"/>
                <a:ea typeface="Yu Gothic" panose="020B0400000000000000" pitchFamily="34" charset="-128"/>
              </a:rPr>
              <a:t>社</a:t>
            </a:r>
          </a:p>
        </p:txBody>
      </p:sp>
      <p:sp>
        <p:nvSpPr>
          <p:cNvPr id="52" name="正方形/長方形 51">
            <a:extLst>
              <a:ext uri="{FF2B5EF4-FFF2-40B4-BE49-F238E27FC236}">
                <a16:creationId xmlns:a16="http://schemas.microsoft.com/office/drawing/2014/main" id="{9CA51F2C-94F4-1086-9A35-8AFF745BB4D9}"/>
              </a:ext>
            </a:extLst>
          </p:cNvPr>
          <p:cNvSpPr/>
          <p:nvPr/>
        </p:nvSpPr>
        <p:spPr>
          <a:xfrm>
            <a:off x="695999" y="5209175"/>
            <a:ext cx="3927646" cy="955651"/>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0" rIns="36000" bIns="36000" rtlCol="0" anchor="ctr" anchorCtr="0"/>
          <a:lstStyle/>
          <a:p>
            <a:pPr marL="171450" indent="-171450">
              <a:lnSpc>
                <a:spcPct val="150000"/>
              </a:lnSpc>
              <a:buClr>
                <a:schemeClr val="bg1">
                  <a:lumMod val="75000"/>
                </a:schemeClr>
              </a:buClr>
              <a:buFont typeface="Wingdings" pitchFamily="2" charset="2"/>
              <a:buChar char="n"/>
            </a:pPr>
            <a:r>
              <a:rPr lang="en" altLang="ja-JP" sz="1100" b="1" dirty="0">
                <a:solidFill>
                  <a:schemeClr val="tx1"/>
                </a:solidFill>
                <a:latin typeface="Yu Gothic" panose="020B0400000000000000" pitchFamily="34" charset="-128"/>
                <a:ea typeface="Yu Gothic" panose="020B0400000000000000" pitchFamily="34" charset="-128"/>
              </a:rPr>
              <a:t>ESG</a:t>
            </a:r>
            <a:r>
              <a:rPr lang="ja-JP" altLang="en-US" sz="1100" b="1">
                <a:solidFill>
                  <a:schemeClr val="tx1"/>
                </a:solidFill>
                <a:latin typeface="Yu Gothic" panose="020B0400000000000000" pitchFamily="34" charset="-128"/>
                <a:ea typeface="Yu Gothic" panose="020B0400000000000000" pitchFamily="34" charset="-128"/>
              </a:rPr>
              <a:t>開示義務化の本格化</a:t>
            </a:r>
            <a:endParaRPr lang="en-US" altLang="ja-JP" sz="1100" b="1" dirty="0">
              <a:solidFill>
                <a:schemeClr val="tx1"/>
              </a:solidFill>
              <a:latin typeface="Yu Gothic" panose="020B0400000000000000" pitchFamily="34" charset="-128"/>
              <a:ea typeface="Yu Gothic" panose="020B0400000000000000" pitchFamily="34" charset="-128"/>
            </a:endParaRPr>
          </a:p>
          <a:p>
            <a:pPr marL="171450" indent="-171450">
              <a:lnSpc>
                <a:spcPct val="150000"/>
              </a:lnSpc>
              <a:buClr>
                <a:schemeClr val="bg1">
                  <a:lumMod val="75000"/>
                </a:schemeClr>
              </a:buClr>
              <a:buFont typeface="Wingdings" pitchFamily="2" charset="2"/>
              <a:buChar char="n"/>
            </a:pPr>
            <a:r>
              <a:rPr lang="ja-JP" altLang="en-US" sz="1100" b="1">
                <a:solidFill>
                  <a:schemeClr val="tx1"/>
                </a:solidFill>
                <a:latin typeface="Yu Gothic" panose="020B0400000000000000" pitchFamily="34" charset="-128"/>
                <a:ea typeface="Yu Gothic" panose="020B0400000000000000" pitchFamily="34" charset="-128"/>
              </a:rPr>
              <a:t>中小企業の</a:t>
            </a:r>
            <a:r>
              <a:rPr lang="en" altLang="ja-JP" sz="1100" b="1" dirty="0">
                <a:solidFill>
                  <a:schemeClr val="tx1"/>
                </a:solidFill>
                <a:latin typeface="Yu Gothic" panose="020B0400000000000000" pitchFamily="34" charset="-128"/>
                <a:ea typeface="Yu Gothic" panose="020B0400000000000000" pitchFamily="34" charset="-128"/>
              </a:rPr>
              <a:t>IR</a:t>
            </a:r>
            <a:r>
              <a:rPr lang="ja-JP" altLang="en-US" sz="1100" b="1">
                <a:solidFill>
                  <a:schemeClr val="tx1"/>
                </a:solidFill>
                <a:latin typeface="Yu Gothic" panose="020B0400000000000000" pitchFamily="34" charset="-128"/>
                <a:ea typeface="Yu Gothic" panose="020B0400000000000000" pitchFamily="34" charset="-128"/>
              </a:rPr>
              <a:t>強化ニーズ</a:t>
            </a:r>
            <a:endParaRPr lang="en-US" altLang="ja-JP" sz="1100" b="1" dirty="0">
              <a:solidFill>
                <a:schemeClr val="tx1"/>
              </a:solidFill>
              <a:latin typeface="Yu Gothic" panose="020B0400000000000000" pitchFamily="34" charset="-128"/>
              <a:ea typeface="Yu Gothic" panose="020B0400000000000000" pitchFamily="34" charset="-128"/>
            </a:endParaRPr>
          </a:p>
          <a:p>
            <a:pPr marL="171450" indent="-171450">
              <a:lnSpc>
                <a:spcPct val="150000"/>
              </a:lnSpc>
              <a:buClr>
                <a:schemeClr val="bg1">
                  <a:lumMod val="75000"/>
                </a:schemeClr>
              </a:buClr>
              <a:buFont typeface="Wingdings" pitchFamily="2" charset="2"/>
              <a:buChar char="n"/>
            </a:pPr>
            <a:r>
              <a:rPr kumimoji="1" lang="ja-JP" altLang="en-US" sz="1100" b="1">
                <a:solidFill>
                  <a:schemeClr val="tx1"/>
                </a:solidFill>
                <a:latin typeface="Yu Gothic" panose="020B0400000000000000" pitchFamily="34" charset="-128"/>
                <a:ea typeface="Yu Gothic" panose="020B0400000000000000" pitchFamily="34" charset="-128"/>
              </a:rPr>
              <a:t>人材獲得競争の激化</a:t>
            </a:r>
            <a:endParaRPr kumimoji="1" lang="ja-JP" altLang="en-US" sz="1100" b="1" dirty="0">
              <a:solidFill>
                <a:schemeClr val="tx1"/>
              </a:solidFill>
              <a:latin typeface="Yu Gothic" panose="020B0400000000000000" pitchFamily="34" charset="-128"/>
              <a:ea typeface="Yu Gothic" panose="020B0400000000000000" pitchFamily="34" charset="-128"/>
            </a:endParaRPr>
          </a:p>
        </p:txBody>
      </p:sp>
      <p:sp>
        <p:nvSpPr>
          <p:cNvPr id="53" name="テキスト ボックス 52">
            <a:extLst>
              <a:ext uri="{FF2B5EF4-FFF2-40B4-BE49-F238E27FC236}">
                <a16:creationId xmlns:a16="http://schemas.microsoft.com/office/drawing/2014/main" id="{C2893C35-53B7-FA10-B7CE-F725D23CB51F}"/>
              </a:ext>
            </a:extLst>
          </p:cNvPr>
          <p:cNvSpPr txBox="1"/>
          <p:nvPr/>
        </p:nvSpPr>
        <p:spPr>
          <a:xfrm>
            <a:off x="695999" y="4872290"/>
            <a:ext cx="3927646" cy="336885"/>
          </a:xfrm>
          <a:prstGeom prst="round2SameRect">
            <a:avLst/>
          </a:prstGeom>
          <a:solidFill>
            <a:schemeClr val="bg1">
              <a:lumMod val="75000"/>
            </a:schemeClr>
          </a:solidFill>
          <a:ln w="19050">
            <a:solidFill>
              <a:schemeClr val="bg1">
                <a:lumMod val="75000"/>
              </a:schemeClr>
            </a:solidFill>
          </a:ln>
        </p:spPr>
        <p:txBody>
          <a:bodyPr wrap="square" lIns="0" tIns="0" rIns="0" bIns="0" rtlCol="0" anchor="ctr" anchorCtr="0">
            <a:noAutofit/>
          </a:bodyPr>
          <a:lstStyle/>
          <a:p>
            <a:pPr algn="ctr"/>
            <a:r>
              <a:rPr kumimoji="1" lang="ja-JP" altLang="en-US" sz="1300" b="1">
                <a:solidFill>
                  <a:schemeClr val="bg1"/>
                </a:solidFill>
                <a:latin typeface="Yu Gothic" panose="020B0400000000000000" pitchFamily="34" charset="-128"/>
                <a:ea typeface="Yu Gothic" panose="020B0400000000000000" pitchFamily="34" charset="-128"/>
              </a:rPr>
              <a:t>市場機会・リスク</a:t>
            </a:r>
            <a:endParaRPr kumimoji="1" lang="ja-JP" altLang="en-US" sz="1300" b="1" dirty="0">
              <a:solidFill>
                <a:schemeClr val="bg1"/>
              </a:solidFill>
              <a:latin typeface="Yu Gothic" panose="020B0400000000000000" pitchFamily="34" charset="-128"/>
              <a:ea typeface="Yu Gothic" panose="020B0400000000000000" pitchFamily="34" charset="-128"/>
            </a:endParaRPr>
          </a:p>
        </p:txBody>
      </p:sp>
      <p:sp>
        <p:nvSpPr>
          <p:cNvPr id="47" name="テキスト ボックス 46">
            <a:extLst>
              <a:ext uri="{FF2B5EF4-FFF2-40B4-BE49-F238E27FC236}">
                <a16:creationId xmlns:a16="http://schemas.microsoft.com/office/drawing/2014/main" id="{4AEB05FE-A22D-03A0-B41C-7BBEEB56223A}"/>
              </a:ext>
            </a:extLst>
          </p:cNvPr>
          <p:cNvSpPr txBox="1"/>
          <p:nvPr/>
        </p:nvSpPr>
        <p:spPr>
          <a:xfrm>
            <a:off x="695999" y="3272491"/>
            <a:ext cx="3942512" cy="336885"/>
          </a:xfrm>
          <a:prstGeom prst="round2SameRect">
            <a:avLst/>
          </a:prstGeom>
          <a:solidFill>
            <a:schemeClr val="accent1"/>
          </a:solidFill>
          <a:ln w="19050">
            <a:solidFill>
              <a:schemeClr val="accent2"/>
            </a:solidFill>
          </a:ln>
        </p:spPr>
        <p:txBody>
          <a:bodyPr wrap="square" lIns="0" tIns="0" rIns="0" bIns="0" rtlCol="0" anchor="ctr" anchorCtr="0">
            <a:noAutofit/>
          </a:bodyPr>
          <a:lstStyle/>
          <a:p>
            <a:pPr algn="ctr"/>
            <a:r>
              <a:rPr kumimoji="1" lang="ja-JP" altLang="en-US" sz="1300" b="1">
                <a:latin typeface="Yu Gothic" panose="020B0400000000000000" pitchFamily="34" charset="-128"/>
                <a:ea typeface="Yu Gothic" panose="020B0400000000000000" pitchFamily="34" charset="-128"/>
              </a:rPr>
              <a:t>戦略</a:t>
            </a:r>
            <a:endParaRPr kumimoji="1" lang="ja-JP" altLang="en-US" sz="1300" b="1" dirty="0">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4208241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グラフ 20">
            <a:extLst>
              <a:ext uri="{FF2B5EF4-FFF2-40B4-BE49-F238E27FC236}">
                <a16:creationId xmlns:a16="http://schemas.microsoft.com/office/drawing/2014/main" id="{A370C06C-1539-4A75-FC42-6F729A5812D4}"/>
              </a:ext>
            </a:extLst>
          </p:cNvPr>
          <p:cNvGraphicFramePr/>
          <p:nvPr>
            <p:extLst>
              <p:ext uri="{D42A27DB-BD31-4B8C-83A1-F6EECF244321}">
                <p14:modId xmlns:p14="http://schemas.microsoft.com/office/powerpoint/2010/main" val="3549372464"/>
              </p:ext>
            </p:extLst>
          </p:nvPr>
        </p:nvGraphicFramePr>
        <p:xfrm>
          <a:off x="-318204" y="2237493"/>
          <a:ext cx="4342061" cy="3682531"/>
        </p:xfrm>
        <a:graphic>
          <a:graphicData uri="http://schemas.openxmlformats.org/drawingml/2006/chart">
            <c:chart xmlns:c="http://schemas.openxmlformats.org/drawingml/2006/chart" xmlns:r="http://schemas.openxmlformats.org/officeDocument/2006/relationships" r:id="rId3"/>
          </a:graphicData>
        </a:graphic>
      </p:graphicFrame>
      <p:sp>
        <p:nvSpPr>
          <p:cNvPr id="2" name="コンテンツ プレースホルダー 1">
            <a:extLst>
              <a:ext uri="{FF2B5EF4-FFF2-40B4-BE49-F238E27FC236}">
                <a16:creationId xmlns:a16="http://schemas.microsoft.com/office/drawing/2014/main" id="{E536E838-FEF2-98FC-5FBF-B123D3679D9B}"/>
              </a:ext>
            </a:extLst>
          </p:cNvPr>
          <p:cNvSpPr>
            <a:spLocks noGrp="1"/>
          </p:cNvSpPr>
          <p:nvPr>
            <p:ph idx="11"/>
          </p:nvPr>
        </p:nvSpPr>
        <p:spPr/>
        <p:txBody>
          <a:bodyPr/>
          <a:lstStyle/>
          <a:p>
            <a:r>
              <a:rPr kumimoji="1" lang="ja-JP" altLang="en-US"/>
              <a:t>資本政策・株主還元方針</a:t>
            </a:r>
          </a:p>
        </p:txBody>
      </p:sp>
      <p:sp>
        <p:nvSpPr>
          <p:cNvPr id="3" name="タイトル 2">
            <a:extLst>
              <a:ext uri="{FF2B5EF4-FFF2-40B4-BE49-F238E27FC236}">
                <a16:creationId xmlns:a16="http://schemas.microsoft.com/office/drawing/2014/main" id="{FD68AC35-9C99-3B3C-7A65-2BCAC0E91D1F}"/>
              </a:ext>
            </a:extLst>
          </p:cNvPr>
          <p:cNvSpPr>
            <a:spLocks noGrp="1"/>
          </p:cNvSpPr>
          <p:nvPr>
            <p:ph type="title"/>
          </p:nvPr>
        </p:nvSpPr>
        <p:spPr/>
        <p:txBody>
          <a:bodyPr>
            <a:normAutofit/>
          </a:bodyPr>
          <a:lstStyle/>
          <a:p>
            <a:pPr algn="l"/>
            <a:r>
              <a:rPr kumimoji="1" lang="ja-JP" altLang="en-US">
                <a:latin typeface="Yu Gothic" panose="020B0400000000000000" pitchFamily="34" charset="-128"/>
                <a:ea typeface="Yu Gothic" panose="020B0400000000000000" pitchFamily="34" charset="-128"/>
              </a:rPr>
              <a:t>成長投資を最優先とし、高収益体制の確立により持続的な企業価値向上を目指します。</a:t>
            </a:r>
          </a:p>
        </p:txBody>
      </p:sp>
      <p:graphicFrame>
        <p:nvGraphicFramePr>
          <p:cNvPr id="4" name="グラフ 3">
            <a:extLst>
              <a:ext uri="{FF2B5EF4-FFF2-40B4-BE49-F238E27FC236}">
                <a16:creationId xmlns:a16="http://schemas.microsoft.com/office/drawing/2014/main" id="{293C935A-B4C6-A290-C04B-DBD794A28E97}"/>
              </a:ext>
            </a:extLst>
          </p:cNvPr>
          <p:cNvGraphicFramePr/>
          <p:nvPr>
            <p:extLst>
              <p:ext uri="{D42A27DB-BD31-4B8C-83A1-F6EECF244321}">
                <p14:modId xmlns:p14="http://schemas.microsoft.com/office/powerpoint/2010/main" val="2511125998"/>
              </p:ext>
            </p:extLst>
          </p:nvPr>
        </p:nvGraphicFramePr>
        <p:xfrm>
          <a:off x="1618599" y="2251263"/>
          <a:ext cx="4342061" cy="3682531"/>
        </p:xfrm>
        <a:graphic>
          <a:graphicData uri="http://schemas.openxmlformats.org/drawingml/2006/chart">
            <c:chart xmlns:c="http://schemas.openxmlformats.org/drawingml/2006/chart" xmlns:r="http://schemas.openxmlformats.org/officeDocument/2006/relationships" r:id="rId4"/>
          </a:graphicData>
        </a:graphic>
      </p:graphicFrame>
      <p:sp>
        <p:nvSpPr>
          <p:cNvPr id="6" name="コンテンツ プレースホルダー 2">
            <a:extLst>
              <a:ext uri="{FF2B5EF4-FFF2-40B4-BE49-F238E27FC236}">
                <a16:creationId xmlns:a16="http://schemas.microsoft.com/office/drawing/2014/main" id="{4268226B-F5E3-8FE5-04E9-3840FD836834}"/>
              </a:ext>
            </a:extLst>
          </p:cNvPr>
          <p:cNvSpPr txBox="1">
            <a:spLocks/>
          </p:cNvSpPr>
          <p:nvPr/>
        </p:nvSpPr>
        <p:spPr>
          <a:xfrm>
            <a:off x="3133959" y="-755175"/>
            <a:ext cx="1620000" cy="267905"/>
          </a:xfrm>
          <a:prstGeom prst="rect">
            <a:avLst/>
          </a:prstGeom>
          <a:ln>
            <a:solidFill>
              <a:srgbClr val="059DCD"/>
            </a:solidFill>
          </a:ln>
        </p:spPr>
        <p:txBody>
          <a:bodyPr vert="horz" lIns="0" tIns="0" rIns="0" bIns="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200">
                <a:ln>
                  <a:solidFill>
                    <a:srgbClr val="059DCD"/>
                  </a:solidFill>
                </a:ln>
                <a:latin typeface="Yu Gothic" panose="020B0400000000000000" pitchFamily="34" charset="-128"/>
                <a:ea typeface="Yu Gothic" panose="020B0400000000000000" pitchFamily="34" charset="-128"/>
              </a:rPr>
              <a:t>キャッシュイン</a:t>
            </a:r>
          </a:p>
        </p:txBody>
      </p:sp>
      <p:sp>
        <p:nvSpPr>
          <p:cNvPr id="9" name="コンテンツ プレースホルダー 2">
            <a:extLst>
              <a:ext uri="{FF2B5EF4-FFF2-40B4-BE49-F238E27FC236}">
                <a16:creationId xmlns:a16="http://schemas.microsoft.com/office/drawing/2014/main" id="{A0A77F3D-A9EC-42F8-DD3D-85E5463CB241}"/>
              </a:ext>
            </a:extLst>
          </p:cNvPr>
          <p:cNvSpPr txBox="1">
            <a:spLocks/>
          </p:cNvSpPr>
          <p:nvPr/>
        </p:nvSpPr>
        <p:spPr>
          <a:xfrm>
            <a:off x="1140459" y="4939246"/>
            <a:ext cx="1584001" cy="527847"/>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200" b="1">
                <a:latin typeface="Yu Gothic" panose="020B0400000000000000" pitchFamily="34" charset="-128"/>
                <a:ea typeface="Yu Gothic" panose="020B0400000000000000" pitchFamily="34" charset="-128"/>
              </a:rPr>
              <a:t>手元資金の活用</a:t>
            </a:r>
            <a:endParaRPr lang="en-US" altLang="ja-JP" sz="1200" b="1" dirty="0">
              <a:latin typeface="Yu Gothic" panose="020B0400000000000000" pitchFamily="34" charset="-128"/>
              <a:ea typeface="Yu Gothic" panose="020B0400000000000000" pitchFamily="34" charset="-128"/>
            </a:endParaRPr>
          </a:p>
        </p:txBody>
      </p:sp>
      <p:sp>
        <p:nvSpPr>
          <p:cNvPr id="10" name="コンテンツ プレースホルダー 2">
            <a:extLst>
              <a:ext uri="{FF2B5EF4-FFF2-40B4-BE49-F238E27FC236}">
                <a16:creationId xmlns:a16="http://schemas.microsoft.com/office/drawing/2014/main" id="{AB8EF401-830B-04F3-81CE-813CC3829C47}"/>
              </a:ext>
            </a:extLst>
          </p:cNvPr>
          <p:cNvSpPr txBox="1">
            <a:spLocks/>
          </p:cNvSpPr>
          <p:nvPr/>
        </p:nvSpPr>
        <p:spPr>
          <a:xfrm>
            <a:off x="3066639" y="2897122"/>
            <a:ext cx="1584000" cy="4610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200" b="1">
                <a:latin typeface="Yu Gothic" panose="020B0400000000000000" pitchFamily="34" charset="-128"/>
                <a:ea typeface="Yu Gothic" panose="020B0400000000000000" pitchFamily="34" charset="-128"/>
              </a:rPr>
              <a:t>既存事業の</a:t>
            </a:r>
            <a:endParaRPr lang="en-US" altLang="ja-JP" sz="1200" b="1" dirty="0">
              <a:latin typeface="Yu Gothic" panose="020B0400000000000000" pitchFamily="34" charset="-128"/>
              <a:ea typeface="Yu Gothic" panose="020B0400000000000000" pitchFamily="34" charset="-128"/>
            </a:endParaRPr>
          </a:p>
          <a:p>
            <a:pPr marL="0" indent="0" algn="ctr">
              <a:lnSpc>
                <a:spcPct val="100000"/>
              </a:lnSpc>
              <a:spcBef>
                <a:spcPts val="0"/>
              </a:spcBef>
              <a:buNone/>
            </a:pPr>
            <a:r>
              <a:rPr lang="ja-JP" altLang="en-US" sz="1200" b="1">
                <a:latin typeface="Yu Gothic" panose="020B0400000000000000" pitchFamily="34" charset="-128"/>
                <a:ea typeface="Yu Gothic" panose="020B0400000000000000" pitchFamily="34" charset="-128"/>
              </a:rPr>
              <a:t>維持・拡大投資</a:t>
            </a:r>
            <a:endParaRPr lang="en-US" altLang="ja-JP" sz="1200" b="1" dirty="0">
              <a:latin typeface="Yu Gothic" panose="020B0400000000000000" pitchFamily="34" charset="-128"/>
              <a:ea typeface="Yu Gothic" panose="020B0400000000000000" pitchFamily="34" charset="-128"/>
            </a:endParaRPr>
          </a:p>
        </p:txBody>
      </p:sp>
      <p:sp>
        <p:nvSpPr>
          <p:cNvPr id="11" name="コンテンツ プレースホルダー 2">
            <a:extLst>
              <a:ext uri="{FF2B5EF4-FFF2-40B4-BE49-F238E27FC236}">
                <a16:creationId xmlns:a16="http://schemas.microsoft.com/office/drawing/2014/main" id="{E0DC3D32-8678-0EDD-7287-A76A350D6286}"/>
              </a:ext>
            </a:extLst>
          </p:cNvPr>
          <p:cNvSpPr txBox="1">
            <a:spLocks/>
          </p:cNvSpPr>
          <p:nvPr/>
        </p:nvSpPr>
        <p:spPr>
          <a:xfrm>
            <a:off x="3052903" y="4970039"/>
            <a:ext cx="1584001" cy="4260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200" b="1">
                <a:latin typeface="Yu Gothic" panose="020B0400000000000000" pitchFamily="34" charset="-128"/>
                <a:ea typeface="Yu Gothic" panose="020B0400000000000000" pitchFamily="34" charset="-128"/>
              </a:rPr>
              <a:t>株主還元</a:t>
            </a:r>
            <a:endParaRPr lang="en-US" altLang="ja-JP" sz="1200" b="1" dirty="0">
              <a:latin typeface="Yu Gothic" panose="020B0400000000000000" pitchFamily="34" charset="-128"/>
              <a:ea typeface="Yu Gothic" panose="020B0400000000000000" pitchFamily="34" charset="-128"/>
            </a:endParaRPr>
          </a:p>
          <a:p>
            <a:pPr marL="0" indent="0" algn="ctr">
              <a:lnSpc>
                <a:spcPct val="100000"/>
              </a:lnSpc>
              <a:spcBef>
                <a:spcPts val="0"/>
              </a:spcBef>
              <a:buNone/>
            </a:pPr>
            <a:r>
              <a:rPr lang="ja-JP" altLang="en-US" sz="1100" b="1">
                <a:latin typeface="Yu Gothic" panose="020B0400000000000000" pitchFamily="34" charset="-128"/>
                <a:ea typeface="Yu Gothic" panose="020B0400000000000000" pitchFamily="34" charset="-128"/>
              </a:rPr>
              <a:t>配当性向</a:t>
            </a:r>
            <a:r>
              <a:rPr lang="en-US" altLang="ja-JP" sz="1100" b="1" dirty="0">
                <a:latin typeface="Yu Gothic" panose="020B0400000000000000" pitchFamily="34" charset="-128"/>
                <a:ea typeface="Yu Gothic" panose="020B0400000000000000" pitchFamily="34" charset="-128"/>
              </a:rPr>
              <a:t>00</a:t>
            </a:r>
            <a:r>
              <a:rPr lang="ja-JP" altLang="en-US" sz="1100" b="1">
                <a:latin typeface="Yu Gothic" panose="020B0400000000000000" pitchFamily="34" charset="-128"/>
                <a:ea typeface="Yu Gothic" panose="020B0400000000000000" pitchFamily="34" charset="-128"/>
              </a:rPr>
              <a:t>％超</a:t>
            </a:r>
            <a:endParaRPr lang="en-US" altLang="ja-JP" sz="1100" b="1" dirty="0">
              <a:latin typeface="Yu Gothic" panose="020B0400000000000000" pitchFamily="34" charset="-128"/>
              <a:ea typeface="Yu Gothic" panose="020B0400000000000000" pitchFamily="34" charset="-128"/>
            </a:endParaRPr>
          </a:p>
        </p:txBody>
      </p:sp>
      <p:sp>
        <p:nvSpPr>
          <p:cNvPr id="12" name="コンテンツ プレースホルダー 2">
            <a:extLst>
              <a:ext uri="{FF2B5EF4-FFF2-40B4-BE49-F238E27FC236}">
                <a16:creationId xmlns:a16="http://schemas.microsoft.com/office/drawing/2014/main" id="{E1ED47CB-CA20-9C57-EFDA-0F6D8350654B}"/>
              </a:ext>
            </a:extLst>
          </p:cNvPr>
          <p:cNvSpPr txBox="1">
            <a:spLocks/>
          </p:cNvSpPr>
          <p:nvPr/>
        </p:nvSpPr>
        <p:spPr>
          <a:xfrm>
            <a:off x="1191267" y="4009383"/>
            <a:ext cx="1453367" cy="416308"/>
          </a:xfrm>
          <a:prstGeom prst="rect">
            <a:avLst/>
          </a:prstGeom>
          <a:noFill/>
          <a:ln>
            <a:noFill/>
          </a:ln>
        </p:spPr>
        <p:txBody>
          <a:bodyPr vert="horz" lIns="36000" tIns="45720" rIns="3600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200" b="1">
                <a:latin typeface="Yu Gothic" panose="020B0400000000000000" pitchFamily="34" charset="-128"/>
                <a:ea typeface="Yu Gothic" panose="020B0400000000000000" pitchFamily="34" charset="-128"/>
              </a:rPr>
              <a:t>安定的な</a:t>
            </a:r>
            <a:br>
              <a:rPr lang="en-US" altLang="ja-JP" sz="1200" b="1" dirty="0">
                <a:latin typeface="Yu Gothic" panose="020B0400000000000000" pitchFamily="34" charset="-128"/>
                <a:ea typeface="Yu Gothic" panose="020B0400000000000000" pitchFamily="34" charset="-128"/>
              </a:rPr>
            </a:br>
            <a:r>
              <a:rPr lang="ja-JP" altLang="en-US" sz="1200" b="1">
                <a:latin typeface="Yu Gothic" panose="020B0400000000000000" pitchFamily="34" charset="-128"/>
                <a:ea typeface="Yu Gothic" panose="020B0400000000000000" pitchFamily="34" charset="-128"/>
              </a:rPr>
              <a:t>営業</a:t>
            </a:r>
            <a:r>
              <a:rPr lang="en-US" altLang="ja-JP" sz="1200" b="1" dirty="0">
                <a:latin typeface="Yu Gothic" panose="020B0400000000000000" pitchFamily="34" charset="-128"/>
                <a:ea typeface="Yu Gothic" panose="020B0400000000000000" pitchFamily="34" charset="-128"/>
              </a:rPr>
              <a:t>CF</a:t>
            </a:r>
            <a:r>
              <a:rPr lang="ja-JP" altLang="en-US" sz="1200" b="1">
                <a:latin typeface="Yu Gothic" panose="020B0400000000000000" pitchFamily="34" charset="-128"/>
                <a:ea typeface="Yu Gothic" panose="020B0400000000000000" pitchFamily="34" charset="-128"/>
              </a:rPr>
              <a:t>の創出</a:t>
            </a:r>
            <a:endParaRPr lang="en-US" altLang="ja-JP" sz="1200" b="1" dirty="0">
              <a:latin typeface="Yu Gothic" panose="020B0400000000000000" pitchFamily="34" charset="-128"/>
              <a:ea typeface="Yu Gothic" panose="020B0400000000000000" pitchFamily="34" charset="-128"/>
            </a:endParaRPr>
          </a:p>
        </p:txBody>
      </p:sp>
      <p:sp>
        <p:nvSpPr>
          <p:cNvPr id="13" name="コンテンツ プレースホルダー 2">
            <a:extLst>
              <a:ext uri="{FF2B5EF4-FFF2-40B4-BE49-F238E27FC236}">
                <a16:creationId xmlns:a16="http://schemas.microsoft.com/office/drawing/2014/main" id="{3C6A2F26-1A76-309B-6A97-4353F05588DD}"/>
              </a:ext>
            </a:extLst>
          </p:cNvPr>
          <p:cNvSpPr txBox="1">
            <a:spLocks/>
          </p:cNvSpPr>
          <p:nvPr/>
        </p:nvSpPr>
        <p:spPr>
          <a:xfrm>
            <a:off x="5006585" y="-755175"/>
            <a:ext cx="1584000" cy="267905"/>
          </a:xfrm>
          <a:prstGeom prst="rect">
            <a:avLst/>
          </a:prstGeom>
          <a:ln>
            <a:solidFill>
              <a:srgbClr val="A1CD53"/>
            </a:solidFill>
          </a:ln>
        </p:spPr>
        <p:txBody>
          <a:bodyPr vert="horz" lIns="0" tIns="0" rIns="0" bIns="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200">
                <a:ln>
                  <a:solidFill>
                    <a:srgbClr val="A1CD53"/>
                  </a:solidFill>
                </a:ln>
                <a:latin typeface="Yu Gothic" panose="020B0400000000000000" pitchFamily="34" charset="-128"/>
                <a:ea typeface="Yu Gothic" panose="020B0400000000000000" pitchFamily="34" charset="-128"/>
              </a:rPr>
              <a:t>キャッシュアウト</a:t>
            </a:r>
          </a:p>
        </p:txBody>
      </p:sp>
      <p:sp>
        <p:nvSpPr>
          <p:cNvPr id="14" name="テキスト ボックス 13">
            <a:extLst>
              <a:ext uri="{FF2B5EF4-FFF2-40B4-BE49-F238E27FC236}">
                <a16:creationId xmlns:a16="http://schemas.microsoft.com/office/drawing/2014/main" id="{A6AB5D20-2558-A5B9-D8BF-6AC4952350C9}"/>
              </a:ext>
            </a:extLst>
          </p:cNvPr>
          <p:cNvSpPr txBox="1"/>
          <p:nvPr/>
        </p:nvSpPr>
        <p:spPr>
          <a:xfrm>
            <a:off x="5517457" y="1832883"/>
            <a:ext cx="1297646" cy="309043"/>
          </a:xfrm>
          <a:prstGeom prst="rect">
            <a:avLst/>
          </a:prstGeom>
          <a:solidFill>
            <a:schemeClr val="bg2"/>
          </a:solidFill>
        </p:spPr>
        <p:txBody>
          <a:bodyPr wrap="square" tIns="36000" bIns="0" rtlCol="0" anchor="ctr" anchorCtr="0">
            <a:noAutofit/>
          </a:bodyPr>
          <a:lstStyle/>
          <a:p>
            <a:r>
              <a:rPr kumimoji="1" lang="ja-JP" altLang="en-US" sz="1200" b="1">
                <a:latin typeface="Yu Gothic" panose="020B0400000000000000" pitchFamily="34" charset="-128"/>
                <a:ea typeface="Yu Gothic" panose="020B0400000000000000" pitchFamily="34" charset="-128"/>
              </a:rPr>
              <a:t>成長投資の方針</a:t>
            </a:r>
          </a:p>
        </p:txBody>
      </p:sp>
      <p:sp>
        <p:nvSpPr>
          <p:cNvPr id="15" name="テキスト ボックス 14">
            <a:extLst>
              <a:ext uri="{FF2B5EF4-FFF2-40B4-BE49-F238E27FC236}">
                <a16:creationId xmlns:a16="http://schemas.microsoft.com/office/drawing/2014/main" id="{6DF797DE-AE6A-B2D4-8CE4-F3B5E43C9C7D}"/>
              </a:ext>
            </a:extLst>
          </p:cNvPr>
          <p:cNvSpPr txBox="1"/>
          <p:nvPr/>
        </p:nvSpPr>
        <p:spPr>
          <a:xfrm>
            <a:off x="5517457" y="4891594"/>
            <a:ext cx="1297646" cy="288000"/>
          </a:xfrm>
          <a:prstGeom prst="rect">
            <a:avLst/>
          </a:prstGeom>
          <a:solidFill>
            <a:schemeClr val="accent2"/>
          </a:solidFill>
        </p:spPr>
        <p:txBody>
          <a:bodyPr wrap="square" tIns="36000" bIns="0" rtlCol="0" anchor="ctr" anchorCtr="0">
            <a:noAutofit/>
          </a:bodyPr>
          <a:lstStyle/>
          <a:p>
            <a:r>
              <a:rPr kumimoji="1" lang="ja-JP" altLang="en-US" sz="1200" b="1">
                <a:latin typeface="Yu Gothic" panose="020B0400000000000000" pitchFamily="34" charset="-128"/>
                <a:ea typeface="Yu Gothic" panose="020B0400000000000000" pitchFamily="34" charset="-128"/>
              </a:rPr>
              <a:t>株主還元の方針</a:t>
            </a:r>
          </a:p>
        </p:txBody>
      </p:sp>
      <p:sp>
        <p:nvSpPr>
          <p:cNvPr id="16" name="テキスト ボックス 15">
            <a:extLst>
              <a:ext uri="{FF2B5EF4-FFF2-40B4-BE49-F238E27FC236}">
                <a16:creationId xmlns:a16="http://schemas.microsoft.com/office/drawing/2014/main" id="{51E414FB-E90E-EBA5-CEC7-647D7C40C4E2}"/>
              </a:ext>
            </a:extLst>
          </p:cNvPr>
          <p:cNvSpPr txBox="1"/>
          <p:nvPr/>
        </p:nvSpPr>
        <p:spPr>
          <a:xfrm>
            <a:off x="5517458" y="2224887"/>
            <a:ext cx="3424484" cy="2702278"/>
          </a:xfrm>
          <a:prstGeom prst="rect">
            <a:avLst/>
          </a:prstGeom>
          <a:noFill/>
        </p:spPr>
        <p:txBody>
          <a:bodyPr wrap="square" rtlCol="0">
            <a:spAutoFit/>
          </a:bodyPr>
          <a:lstStyle/>
          <a:p>
            <a:pPr>
              <a:spcAft>
                <a:spcPts val="1200"/>
              </a:spcAft>
            </a:pPr>
            <a:r>
              <a:rPr lang="ja-JP" altLang="en-US" sz="1400" b="1" u="sng">
                <a:latin typeface="Yu Gothic" panose="020B0400000000000000" pitchFamily="34" charset="-128"/>
                <a:ea typeface="Yu Gothic" panose="020B0400000000000000" pitchFamily="34" charset="-128"/>
              </a:rPr>
              <a:t>①</a:t>
            </a:r>
            <a:r>
              <a:rPr lang="en" altLang="ja-JP" sz="1400" b="1" u="sng" dirty="0">
                <a:latin typeface="Yu Gothic" panose="020B0400000000000000" pitchFamily="34" charset="-128"/>
                <a:ea typeface="Yu Gothic" panose="020B0400000000000000" pitchFamily="34" charset="-128"/>
              </a:rPr>
              <a:t>AI</a:t>
            </a:r>
            <a:r>
              <a:rPr lang="ja-JP" altLang="en" sz="1400" b="1" u="sng">
                <a:latin typeface="Yu Gothic" panose="020B0400000000000000" pitchFamily="34" charset="-128"/>
                <a:ea typeface="Yu Gothic" panose="020B0400000000000000" pitchFamily="34" charset="-128"/>
              </a:rPr>
              <a:t>・</a:t>
            </a:r>
            <a:r>
              <a:rPr lang="ja-JP" altLang="en-US" sz="1400" b="1" u="sng">
                <a:latin typeface="Yu Gothic" panose="020B0400000000000000" pitchFamily="34" charset="-128"/>
                <a:ea typeface="Yu Gothic" panose="020B0400000000000000" pitchFamily="34" charset="-128"/>
              </a:rPr>
              <a:t>デジタル技術への先行投資</a:t>
            </a:r>
            <a:endParaRPr kumimoji="1" lang="en-US" altLang="ja-JP" sz="1400" b="1" u="sng" dirty="0">
              <a:latin typeface="Yu Gothic" panose="020B0400000000000000" pitchFamily="34" charset="-128"/>
              <a:ea typeface="Yu Gothic" panose="020B0400000000000000" pitchFamily="34" charset="-128"/>
            </a:endParaRPr>
          </a:p>
          <a:p>
            <a:pPr marL="171450" indent="-171450">
              <a:lnSpc>
                <a:spcPct val="130000"/>
              </a:lnSpc>
              <a:buClr>
                <a:schemeClr val="bg2"/>
              </a:buClr>
              <a:buFont typeface="Wingdings" pitchFamily="2" charset="2"/>
              <a:buChar char="n"/>
            </a:pPr>
            <a:r>
              <a:rPr lang="en" altLang="ja-JP" sz="1200" dirty="0">
                <a:latin typeface="Yu Gothic" panose="020B0400000000000000" pitchFamily="34" charset="-128"/>
                <a:ea typeface="Yu Gothic" panose="020B0400000000000000" pitchFamily="34" charset="-128"/>
              </a:rPr>
              <a:t>AI</a:t>
            </a:r>
            <a:r>
              <a:rPr lang="ja-JP" altLang="en-US" sz="1200">
                <a:latin typeface="Yu Gothic" panose="020B0400000000000000" pitchFamily="34" charset="-128"/>
                <a:ea typeface="Yu Gothic" panose="020B0400000000000000" pitchFamily="34" charset="-128"/>
              </a:rPr>
              <a:t>ツール・システム開発</a:t>
            </a:r>
          </a:p>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デザインシステムの標準化</a:t>
            </a:r>
          </a:p>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パートナーとの協業</a:t>
            </a:r>
            <a:endParaRPr lang="en-US" altLang="ja-JP" sz="1200" dirty="0">
              <a:latin typeface="Yu Gothic" panose="020B0400000000000000" pitchFamily="34" charset="-128"/>
              <a:ea typeface="Yu Gothic" panose="020B0400000000000000" pitchFamily="34" charset="-128"/>
            </a:endParaRPr>
          </a:p>
          <a:p>
            <a:pPr>
              <a:buClr>
                <a:schemeClr val="bg2"/>
              </a:buClr>
            </a:pPr>
            <a:endParaRPr lang="en-US" altLang="ja-JP" sz="1400" b="1" u="sng" dirty="0">
              <a:latin typeface="Yu Gothic" panose="020B0400000000000000" pitchFamily="34" charset="-128"/>
              <a:ea typeface="Yu Gothic" panose="020B0400000000000000" pitchFamily="34" charset="-128"/>
            </a:endParaRPr>
          </a:p>
          <a:p>
            <a:pPr>
              <a:spcAft>
                <a:spcPts val="1200"/>
              </a:spcAft>
            </a:pPr>
            <a:r>
              <a:rPr lang="ja-JP" altLang="en-US" sz="1400" b="1" u="sng">
                <a:latin typeface="Yu Gothic" panose="020B0400000000000000" pitchFamily="34" charset="-128"/>
                <a:ea typeface="Yu Gothic" panose="020B0400000000000000" pitchFamily="34" charset="-128"/>
              </a:rPr>
              <a:t>②</a:t>
            </a:r>
            <a:r>
              <a:rPr kumimoji="1" lang="ja-JP" altLang="en-US" sz="1400" b="1" u="sng">
                <a:latin typeface="Yu Gothic" panose="020B0400000000000000" pitchFamily="34" charset="-128"/>
                <a:ea typeface="Yu Gothic" panose="020B0400000000000000" pitchFamily="34" charset="-128"/>
              </a:rPr>
              <a:t>人材への戦略的投資</a:t>
            </a:r>
            <a:endParaRPr kumimoji="1" lang="en-US" altLang="ja-JP" sz="1400" b="1" u="sng" dirty="0">
              <a:latin typeface="Yu Gothic" panose="020B0400000000000000" pitchFamily="34" charset="-128"/>
              <a:ea typeface="Yu Gothic" panose="020B0400000000000000" pitchFamily="34" charset="-128"/>
            </a:endParaRPr>
          </a:p>
          <a:p>
            <a:pPr marL="171450" indent="-171450">
              <a:lnSpc>
                <a:spcPct val="130000"/>
              </a:lnSpc>
              <a:buClr>
                <a:schemeClr val="bg2"/>
              </a:buClr>
              <a:buFont typeface="Wingdings" pitchFamily="2" charset="2"/>
              <a:buChar char="n"/>
            </a:pPr>
            <a:r>
              <a:rPr lang="en" altLang="ja-JP" sz="1200" dirty="0">
                <a:latin typeface="Yu Gothic" panose="020B0400000000000000" pitchFamily="34" charset="-128"/>
                <a:ea typeface="Yu Gothic" panose="020B0400000000000000" pitchFamily="34" charset="-128"/>
              </a:rPr>
              <a:t>PM</a:t>
            </a:r>
            <a:r>
              <a:rPr lang="ja-JP" altLang="en-US" sz="1200">
                <a:latin typeface="Yu Gothic" panose="020B0400000000000000" pitchFamily="34" charset="-128"/>
                <a:ea typeface="Yu Gothic" panose="020B0400000000000000" pitchFamily="34" charset="-128"/>
              </a:rPr>
              <a:t>育成プログラム・採用強化</a:t>
            </a:r>
          </a:p>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全社研修・スキルアップ支援</a:t>
            </a:r>
          </a:p>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オフィス環境・福利厚生の充実</a:t>
            </a:r>
            <a:endParaRPr lang="en-US" altLang="ja-JP" sz="1200" dirty="0">
              <a:latin typeface="Yu Gothic" panose="020B0400000000000000" pitchFamily="34" charset="-128"/>
              <a:ea typeface="Yu Gothic" panose="020B0400000000000000" pitchFamily="34" charset="-128"/>
            </a:endParaRPr>
          </a:p>
          <a:p>
            <a:pPr marL="171450" indent="-171450">
              <a:buClr>
                <a:schemeClr val="bg2"/>
              </a:buClr>
              <a:buFont typeface="Wingdings" pitchFamily="2" charset="2"/>
              <a:buChar char="n"/>
            </a:pPr>
            <a:endParaRPr lang="en-US" altLang="ja-JP" sz="1400" dirty="0">
              <a:latin typeface="Yu Gothic" panose="020B0400000000000000" pitchFamily="34" charset="-128"/>
              <a:ea typeface="Yu Gothic" panose="020B0400000000000000" pitchFamily="34" charset="-128"/>
            </a:endParaRPr>
          </a:p>
        </p:txBody>
      </p:sp>
      <p:sp>
        <p:nvSpPr>
          <p:cNvPr id="17" name="テキスト ボックス 16">
            <a:extLst>
              <a:ext uri="{FF2B5EF4-FFF2-40B4-BE49-F238E27FC236}">
                <a16:creationId xmlns:a16="http://schemas.microsoft.com/office/drawing/2014/main" id="{326D4B3F-02DF-0BF4-6D8F-5D073426AF15}"/>
              </a:ext>
            </a:extLst>
          </p:cNvPr>
          <p:cNvSpPr txBox="1"/>
          <p:nvPr/>
        </p:nvSpPr>
        <p:spPr>
          <a:xfrm>
            <a:off x="5517457" y="5268744"/>
            <a:ext cx="6370637" cy="795859"/>
          </a:xfrm>
          <a:prstGeom prst="rect">
            <a:avLst/>
          </a:prstGeom>
          <a:noFill/>
        </p:spPr>
        <p:txBody>
          <a:bodyPr wrap="square" rtlCol="0">
            <a:spAutoFit/>
          </a:bodyPr>
          <a:lstStyle/>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安定的かつ継続的な配当の実施</a:t>
            </a:r>
            <a:endParaRPr lang="en-US" altLang="ja-JP" sz="1200" dirty="0">
              <a:latin typeface="Yu Gothic" panose="020B0400000000000000" pitchFamily="34" charset="-128"/>
              <a:ea typeface="Yu Gothic" panose="020B0400000000000000" pitchFamily="34" charset="-128"/>
            </a:endParaRPr>
          </a:p>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機動的な自己株式取得の実施</a:t>
            </a:r>
            <a:endParaRPr lang="en-US" altLang="ja-JP" sz="1200" dirty="0">
              <a:latin typeface="Yu Gothic" panose="020B0400000000000000" pitchFamily="34" charset="-128"/>
              <a:ea typeface="Yu Gothic" panose="020B0400000000000000" pitchFamily="34" charset="-128"/>
            </a:endParaRPr>
          </a:p>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企業価値向上を通じた株主価値の最大化</a:t>
            </a:r>
            <a:endParaRPr lang="en-US" altLang="ja-JP" sz="1200" dirty="0">
              <a:latin typeface="Yu Gothic" panose="020B0400000000000000" pitchFamily="34" charset="-128"/>
              <a:ea typeface="Yu Gothic" panose="020B0400000000000000" pitchFamily="34" charset="-128"/>
            </a:endParaRPr>
          </a:p>
        </p:txBody>
      </p:sp>
      <p:sp>
        <p:nvSpPr>
          <p:cNvPr id="18" name="コンテンツ プレースホルダー 2">
            <a:extLst>
              <a:ext uri="{FF2B5EF4-FFF2-40B4-BE49-F238E27FC236}">
                <a16:creationId xmlns:a16="http://schemas.microsoft.com/office/drawing/2014/main" id="{FE4968BE-B3F2-5C5B-CEFE-60AF010CE22D}"/>
              </a:ext>
            </a:extLst>
          </p:cNvPr>
          <p:cNvSpPr txBox="1">
            <a:spLocks/>
          </p:cNvSpPr>
          <p:nvPr/>
        </p:nvSpPr>
        <p:spPr>
          <a:xfrm>
            <a:off x="3058065" y="4095131"/>
            <a:ext cx="1584000" cy="2616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200" b="1">
                <a:latin typeface="Yu Gothic" panose="020B0400000000000000" pitchFamily="34" charset="-128"/>
                <a:ea typeface="Yu Gothic" panose="020B0400000000000000" pitchFamily="34" charset="-128"/>
              </a:rPr>
              <a:t>新規投資</a:t>
            </a:r>
            <a:endParaRPr lang="en-US" altLang="ja-JP" sz="1200" b="1" dirty="0">
              <a:latin typeface="Yu Gothic" panose="020B0400000000000000" pitchFamily="34" charset="-128"/>
              <a:ea typeface="Yu Gothic" panose="020B0400000000000000" pitchFamily="34" charset="-128"/>
            </a:endParaRPr>
          </a:p>
        </p:txBody>
      </p:sp>
      <p:sp>
        <p:nvSpPr>
          <p:cNvPr id="22" name="二等辺三角形 7">
            <a:extLst>
              <a:ext uri="{FF2B5EF4-FFF2-40B4-BE49-F238E27FC236}">
                <a16:creationId xmlns:a16="http://schemas.microsoft.com/office/drawing/2014/main" id="{28531B08-8CAA-3844-D365-B8D18A1686BB}"/>
              </a:ext>
            </a:extLst>
          </p:cNvPr>
          <p:cNvSpPr/>
          <p:nvPr/>
        </p:nvSpPr>
        <p:spPr>
          <a:xfrm rot="5400000">
            <a:off x="2774487" y="3954173"/>
            <a:ext cx="282872" cy="243855"/>
          </a:xfrm>
          <a:prstGeom prst="triangle">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latin typeface="Yu Gothic" panose="020B0400000000000000" pitchFamily="34" charset="-128"/>
              <a:ea typeface="Yu Gothic" panose="020B0400000000000000" pitchFamily="34" charset="-128"/>
            </a:endParaRPr>
          </a:p>
        </p:txBody>
      </p:sp>
      <p:sp>
        <p:nvSpPr>
          <p:cNvPr id="23" name="テキスト ボックス 22">
            <a:extLst>
              <a:ext uri="{FF2B5EF4-FFF2-40B4-BE49-F238E27FC236}">
                <a16:creationId xmlns:a16="http://schemas.microsoft.com/office/drawing/2014/main" id="{8E96DE7E-F2B3-B9B2-2C13-02F38A53A60C}"/>
              </a:ext>
            </a:extLst>
          </p:cNvPr>
          <p:cNvSpPr txBox="1"/>
          <p:nvPr/>
        </p:nvSpPr>
        <p:spPr>
          <a:xfrm>
            <a:off x="1098149" y="1964321"/>
            <a:ext cx="1626311" cy="309043"/>
          </a:xfrm>
          <a:prstGeom prst="rect">
            <a:avLst/>
          </a:prstGeom>
          <a:noFill/>
        </p:spPr>
        <p:txBody>
          <a:bodyPr wrap="square" tIns="36000" bIns="0" rtlCol="0" anchor="ctr" anchorCtr="0">
            <a:noAutofit/>
          </a:bodyPr>
          <a:lstStyle/>
          <a:p>
            <a:pPr algn="ctr"/>
            <a:r>
              <a:rPr kumimoji="1" lang="ja-JP" altLang="en-US" sz="1200" b="1">
                <a:latin typeface="Yu Gothic" panose="020B0400000000000000" pitchFamily="34" charset="-128"/>
                <a:ea typeface="Yu Gothic" panose="020B0400000000000000" pitchFamily="34" charset="-128"/>
              </a:rPr>
              <a:t>キャッシュイン</a:t>
            </a:r>
          </a:p>
        </p:txBody>
      </p:sp>
      <p:sp>
        <p:nvSpPr>
          <p:cNvPr id="24" name="コンテンツ プレースホルダー 2">
            <a:extLst>
              <a:ext uri="{FF2B5EF4-FFF2-40B4-BE49-F238E27FC236}">
                <a16:creationId xmlns:a16="http://schemas.microsoft.com/office/drawing/2014/main" id="{F9A34CD5-712E-E969-F293-C8E0EA71D43D}"/>
              </a:ext>
            </a:extLst>
          </p:cNvPr>
          <p:cNvSpPr txBox="1">
            <a:spLocks/>
          </p:cNvSpPr>
          <p:nvPr/>
        </p:nvSpPr>
        <p:spPr>
          <a:xfrm>
            <a:off x="1191267" y="2978140"/>
            <a:ext cx="1453367" cy="416308"/>
          </a:xfrm>
          <a:prstGeom prst="rect">
            <a:avLst/>
          </a:prstGeom>
          <a:noFill/>
          <a:ln>
            <a:noFill/>
          </a:ln>
        </p:spPr>
        <p:txBody>
          <a:bodyPr vert="horz" lIns="36000" tIns="45720" rIns="3600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lnSpc>
                <a:spcPct val="100000"/>
              </a:lnSpc>
              <a:spcBef>
                <a:spcPts val="0"/>
              </a:spcBef>
              <a:buNone/>
            </a:pPr>
            <a:r>
              <a:rPr lang="ja-JP" altLang="en-US" sz="1200" b="1">
                <a:latin typeface="Yu Gothic" panose="020B0400000000000000" pitchFamily="34" charset="-128"/>
                <a:ea typeface="Yu Gothic" panose="020B0400000000000000" pitchFamily="34" charset="-128"/>
              </a:rPr>
              <a:t>営業</a:t>
            </a:r>
            <a:r>
              <a:rPr lang="en-US" altLang="ja-JP" sz="1200" b="1" dirty="0">
                <a:latin typeface="Yu Gothic" panose="020B0400000000000000" pitchFamily="34" charset="-128"/>
                <a:ea typeface="Yu Gothic" panose="020B0400000000000000" pitchFamily="34" charset="-128"/>
              </a:rPr>
              <a:t>CF</a:t>
            </a:r>
            <a:r>
              <a:rPr lang="ja-JP" altLang="en-US" sz="1200" b="1">
                <a:latin typeface="Yu Gothic" panose="020B0400000000000000" pitchFamily="34" charset="-128"/>
                <a:ea typeface="Yu Gothic" panose="020B0400000000000000" pitchFamily="34" charset="-128"/>
              </a:rPr>
              <a:t>の創出</a:t>
            </a:r>
            <a:endParaRPr lang="en-US" altLang="ja-JP" sz="1200" b="1" dirty="0">
              <a:latin typeface="Yu Gothic" panose="020B0400000000000000" pitchFamily="34" charset="-128"/>
              <a:ea typeface="Yu Gothic" panose="020B0400000000000000" pitchFamily="34" charset="-128"/>
            </a:endParaRPr>
          </a:p>
        </p:txBody>
      </p:sp>
      <p:sp>
        <p:nvSpPr>
          <p:cNvPr id="25" name="テキスト ボックス 24">
            <a:extLst>
              <a:ext uri="{FF2B5EF4-FFF2-40B4-BE49-F238E27FC236}">
                <a16:creationId xmlns:a16="http://schemas.microsoft.com/office/drawing/2014/main" id="{D3DD0D8D-CE39-FB2E-30EC-0BC24D437C4B}"/>
              </a:ext>
            </a:extLst>
          </p:cNvPr>
          <p:cNvSpPr txBox="1"/>
          <p:nvPr/>
        </p:nvSpPr>
        <p:spPr>
          <a:xfrm>
            <a:off x="3045483" y="1964321"/>
            <a:ext cx="1626311" cy="309043"/>
          </a:xfrm>
          <a:prstGeom prst="rect">
            <a:avLst/>
          </a:prstGeom>
          <a:noFill/>
        </p:spPr>
        <p:txBody>
          <a:bodyPr wrap="square" tIns="36000" bIns="0" rtlCol="0" anchor="ctr" anchorCtr="0">
            <a:noAutofit/>
          </a:bodyPr>
          <a:lstStyle/>
          <a:p>
            <a:pPr algn="ctr"/>
            <a:r>
              <a:rPr kumimoji="1" lang="ja-JP" altLang="en-US" sz="1200" b="1">
                <a:latin typeface="Yu Gothic" panose="020B0400000000000000" pitchFamily="34" charset="-128"/>
                <a:ea typeface="Yu Gothic" panose="020B0400000000000000" pitchFamily="34" charset="-128"/>
              </a:rPr>
              <a:t>キャッシュアウト</a:t>
            </a:r>
          </a:p>
        </p:txBody>
      </p:sp>
      <p:sp>
        <p:nvSpPr>
          <p:cNvPr id="27" name="テキスト ボックス 26">
            <a:extLst>
              <a:ext uri="{FF2B5EF4-FFF2-40B4-BE49-F238E27FC236}">
                <a16:creationId xmlns:a16="http://schemas.microsoft.com/office/drawing/2014/main" id="{DD145EC2-FA68-E1CB-3976-D0827F3F5818}"/>
              </a:ext>
            </a:extLst>
          </p:cNvPr>
          <p:cNvSpPr txBox="1"/>
          <p:nvPr/>
        </p:nvSpPr>
        <p:spPr>
          <a:xfrm>
            <a:off x="8905291" y="2224887"/>
            <a:ext cx="3292468" cy="1165191"/>
          </a:xfrm>
          <a:prstGeom prst="rect">
            <a:avLst/>
          </a:prstGeom>
          <a:noFill/>
        </p:spPr>
        <p:txBody>
          <a:bodyPr wrap="square">
            <a:spAutoFit/>
          </a:bodyPr>
          <a:lstStyle/>
          <a:p>
            <a:pPr>
              <a:spcAft>
                <a:spcPts val="1200"/>
              </a:spcAft>
            </a:pPr>
            <a:r>
              <a:rPr lang="ja-JP" altLang="en-US" sz="1400" b="1" u="sng">
                <a:latin typeface="Yu Gothic" panose="020B0400000000000000" pitchFamily="34" charset="-128"/>
                <a:ea typeface="Yu Gothic" panose="020B0400000000000000" pitchFamily="34" charset="-128"/>
              </a:rPr>
              <a:t>③</a:t>
            </a:r>
            <a:r>
              <a:rPr kumimoji="1" lang="ja-JP" altLang="en-US" sz="1400" b="1" u="sng">
                <a:latin typeface="Yu Gothic" panose="020B0400000000000000" pitchFamily="34" charset="-128"/>
                <a:ea typeface="Yu Gothic" panose="020B0400000000000000" pitchFamily="34" charset="-128"/>
              </a:rPr>
              <a:t>新規事業・市場開拓への投資</a:t>
            </a:r>
            <a:endParaRPr lang="en-US" altLang="ja-JP" sz="1400" dirty="0">
              <a:latin typeface="Yu Gothic" panose="020B0400000000000000" pitchFamily="34" charset="-128"/>
              <a:ea typeface="Yu Gothic" panose="020B0400000000000000" pitchFamily="34" charset="-128"/>
            </a:endParaRPr>
          </a:p>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新規サービス開発・検証</a:t>
            </a:r>
          </a:p>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新規市場のマーケティング投資</a:t>
            </a:r>
          </a:p>
          <a:p>
            <a:pPr marL="171450" indent="-171450">
              <a:lnSpc>
                <a:spcPct val="130000"/>
              </a:lnSpc>
              <a:buClr>
                <a:schemeClr val="bg2"/>
              </a:buClr>
              <a:buFont typeface="Wingdings" pitchFamily="2" charset="2"/>
              <a:buChar char="n"/>
            </a:pPr>
            <a:r>
              <a:rPr lang="ja-JP" altLang="en-US" sz="1200">
                <a:latin typeface="Yu Gothic" panose="020B0400000000000000" pitchFamily="34" charset="-128"/>
                <a:ea typeface="Yu Gothic" panose="020B0400000000000000" pitchFamily="34" charset="-128"/>
              </a:rPr>
              <a:t>パートナーシップ構築</a:t>
            </a:r>
            <a:endParaRPr lang="en-US" altLang="ja-JP" sz="1200" dirty="0">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4128808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9BDDFDBD-9A51-520F-221F-DDB7B48114A7}"/>
              </a:ext>
            </a:extLst>
          </p:cNvPr>
          <p:cNvSpPr>
            <a:spLocks noGrp="1"/>
          </p:cNvSpPr>
          <p:nvPr>
            <p:ph idx="11"/>
          </p:nvPr>
        </p:nvSpPr>
        <p:spPr/>
        <p:txBody>
          <a:bodyPr/>
          <a:lstStyle/>
          <a:p>
            <a:r>
              <a:rPr kumimoji="1" lang="ja-JP" altLang="en-US"/>
              <a:t>人的資本経営の推進</a:t>
            </a:r>
          </a:p>
        </p:txBody>
      </p:sp>
      <p:sp>
        <p:nvSpPr>
          <p:cNvPr id="3" name="タイトル 2">
            <a:extLst>
              <a:ext uri="{FF2B5EF4-FFF2-40B4-BE49-F238E27FC236}">
                <a16:creationId xmlns:a16="http://schemas.microsoft.com/office/drawing/2014/main" id="{4D059F53-3C1E-C2AC-E9BC-7ABC61929E05}"/>
              </a:ext>
            </a:extLst>
          </p:cNvPr>
          <p:cNvSpPr>
            <a:spLocks noGrp="1"/>
          </p:cNvSpPr>
          <p:nvPr>
            <p:ph type="title"/>
          </p:nvPr>
        </p:nvSpPr>
        <p:spPr/>
        <p:txBody>
          <a:bodyPr/>
          <a:lstStyle/>
          <a:p>
            <a:pPr algn="l"/>
            <a:r>
              <a:rPr kumimoji="1" lang="ja-JP" altLang="en-US"/>
              <a:t>スキルアップ支援とキャリアパス明確化により、従業員エンゲージメント</a:t>
            </a:r>
            <a:r>
              <a:rPr kumimoji="1" lang="en-US" altLang="ja-JP" dirty="0"/>
              <a:t>85</a:t>
            </a:r>
            <a:r>
              <a:rPr kumimoji="1" lang="ja-JP" altLang="en-US"/>
              <a:t>点以上を目指します。</a:t>
            </a:r>
          </a:p>
        </p:txBody>
      </p:sp>
      <p:sp>
        <p:nvSpPr>
          <p:cNvPr id="4" name="正方形/長方形 3">
            <a:extLst>
              <a:ext uri="{FF2B5EF4-FFF2-40B4-BE49-F238E27FC236}">
                <a16:creationId xmlns:a16="http://schemas.microsoft.com/office/drawing/2014/main" id="{DB55C754-70EA-825F-8B2A-A5A154A7F0B7}"/>
              </a:ext>
            </a:extLst>
          </p:cNvPr>
          <p:cNvSpPr/>
          <p:nvPr/>
        </p:nvSpPr>
        <p:spPr>
          <a:xfrm>
            <a:off x="1312211" y="1895819"/>
            <a:ext cx="3147683" cy="879176"/>
          </a:xfrm>
          <a:prstGeom prst="rect">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108000" rIns="108000" rtlCol="0" anchor="ctr"/>
          <a:lstStyle/>
          <a:p>
            <a:pPr algn="ctr">
              <a:lnSpc>
                <a:spcPts val="1500"/>
              </a:lnSpc>
            </a:pPr>
            <a:r>
              <a:rPr kumimoji="1" lang="ja-JP" altLang="en-US" sz="1200" b="1">
                <a:solidFill>
                  <a:schemeClr val="tx1"/>
                </a:solidFill>
                <a:latin typeface="Yu Gothic" panose="020B0400000000000000" pitchFamily="34" charset="-128"/>
                <a:ea typeface="Yu Gothic" panose="020B0400000000000000" pitchFamily="34" charset="-128"/>
              </a:rPr>
              <a:t>プロジェクト全体を統括できる</a:t>
            </a:r>
            <a:br>
              <a:rPr kumimoji="1" lang="en-US" altLang="ja-JP" sz="1200" b="1" dirty="0">
                <a:solidFill>
                  <a:schemeClr val="tx1"/>
                </a:solidFill>
                <a:latin typeface="Yu Gothic" panose="020B0400000000000000" pitchFamily="34" charset="-128"/>
                <a:ea typeface="Yu Gothic" panose="020B0400000000000000" pitchFamily="34" charset="-128"/>
              </a:rPr>
            </a:br>
            <a:r>
              <a:rPr kumimoji="1" lang="en" altLang="ja-JP" sz="1200" b="1" dirty="0">
                <a:solidFill>
                  <a:schemeClr val="tx1"/>
                </a:solidFill>
                <a:latin typeface="Yu Gothic" panose="020B0400000000000000" pitchFamily="34" charset="-128"/>
                <a:ea typeface="Yu Gothic" panose="020B0400000000000000" pitchFamily="34" charset="-128"/>
              </a:rPr>
              <a:t>PM</a:t>
            </a:r>
            <a:r>
              <a:rPr kumimoji="1" lang="ja-JP" altLang="en-US" sz="1200" b="1">
                <a:solidFill>
                  <a:schemeClr val="tx1"/>
                </a:solidFill>
                <a:latin typeface="Yu Gothic" panose="020B0400000000000000" pitchFamily="34" charset="-128"/>
                <a:ea typeface="Yu Gothic" panose="020B0400000000000000" pitchFamily="34" charset="-128"/>
              </a:rPr>
              <a:t>人材が不足</a:t>
            </a:r>
            <a:endParaRPr lang="en-US" altLang="ja-JP" sz="2000" b="1" dirty="0">
              <a:solidFill>
                <a:schemeClr val="tx1"/>
              </a:solidFill>
              <a:latin typeface="Yu Gothic" panose="020B0400000000000000" pitchFamily="34" charset="-128"/>
              <a:ea typeface="Yu Gothic" panose="020B0400000000000000" pitchFamily="34" charset="-128"/>
            </a:endParaRPr>
          </a:p>
        </p:txBody>
      </p:sp>
      <p:sp>
        <p:nvSpPr>
          <p:cNvPr id="5" name="正方形/長方形 4">
            <a:extLst>
              <a:ext uri="{FF2B5EF4-FFF2-40B4-BE49-F238E27FC236}">
                <a16:creationId xmlns:a16="http://schemas.microsoft.com/office/drawing/2014/main" id="{0137DC63-F810-E11B-AEE7-7CD4DF7CB26A}"/>
              </a:ext>
            </a:extLst>
          </p:cNvPr>
          <p:cNvSpPr/>
          <p:nvPr/>
        </p:nvSpPr>
        <p:spPr>
          <a:xfrm>
            <a:off x="829002" y="1896092"/>
            <a:ext cx="407503" cy="87890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vert="eaVert" lIns="0" tIns="0" rIns="0" bIns="0" rtlCol="0" anchor="ctr"/>
          <a:lstStyle/>
          <a:p>
            <a:pPr algn="ctr"/>
            <a:r>
              <a:rPr lang="ja-JP" altLang="en-US" sz="1200" b="1">
                <a:solidFill>
                  <a:schemeClr val="tx1"/>
                </a:solidFill>
                <a:latin typeface="Yu Gothic" panose="020B0400000000000000" pitchFamily="34" charset="-128"/>
                <a:ea typeface="Yu Gothic" panose="020B0400000000000000" pitchFamily="34" charset="-128"/>
              </a:rPr>
              <a:t>課題認識</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6" name="正方形/長方形 5">
            <a:extLst>
              <a:ext uri="{FF2B5EF4-FFF2-40B4-BE49-F238E27FC236}">
                <a16:creationId xmlns:a16="http://schemas.microsoft.com/office/drawing/2014/main" id="{21757219-150A-8618-9C59-7C72901A6C5E}"/>
              </a:ext>
            </a:extLst>
          </p:cNvPr>
          <p:cNvSpPr/>
          <p:nvPr/>
        </p:nvSpPr>
        <p:spPr>
          <a:xfrm>
            <a:off x="4532247" y="1895819"/>
            <a:ext cx="3126036" cy="879176"/>
          </a:xfrm>
          <a:prstGeom prst="rect">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108000" rIns="108000" rtlCol="0" anchor="ctr"/>
          <a:lstStyle/>
          <a:p>
            <a:pPr algn="ctr">
              <a:lnSpc>
                <a:spcPts val="1500"/>
              </a:lnSpc>
            </a:pPr>
            <a:r>
              <a:rPr kumimoji="1" lang="ja-JP" altLang="en-US" sz="1200" b="1">
                <a:solidFill>
                  <a:sysClr val="windowText" lastClr="000000"/>
                </a:solidFill>
                <a:latin typeface="Yu Gothic" panose="020B0400000000000000" pitchFamily="34" charset="-128"/>
                <a:ea typeface="Yu Gothic" panose="020B0400000000000000" pitchFamily="34" charset="-128"/>
              </a:rPr>
              <a:t>新人育成やスキルアップ支援の体制が</a:t>
            </a:r>
            <a:br>
              <a:rPr kumimoji="1" lang="en-US" altLang="ja-JP" sz="1200" b="1" dirty="0">
                <a:solidFill>
                  <a:sysClr val="windowText" lastClr="000000"/>
                </a:solidFill>
                <a:latin typeface="Yu Gothic" panose="020B0400000000000000" pitchFamily="34" charset="-128"/>
                <a:ea typeface="Yu Gothic" panose="020B0400000000000000" pitchFamily="34" charset="-128"/>
              </a:rPr>
            </a:br>
            <a:r>
              <a:rPr kumimoji="1" lang="ja-JP" altLang="en-US" sz="1200" b="1">
                <a:solidFill>
                  <a:sysClr val="windowText" lastClr="000000"/>
                </a:solidFill>
                <a:latin typeface="Yu Gothic" panose="020B0400000000000000" pitchFamily="34" charset="-128"/>
                <a:ea typeface="Yu Gothic" panose="020B0400000000000000" pitchFamily="34" charset="-128"/>
              </a:rPr>
              <a:t>追いついていない</a:t>
            </a:r>
            <a:endParaRPr lang="en-US" altLang="ja-JP" sz="1200" b="1" spc="-100" dirty="0">
              <a:solidFill>
                <a:schemeClr val="tx1"/>
              </a:solidFill>
              <a:latin typeface="Yu Gothic" panose="020B0400000000000000" pitchFamily="34" charset="-128"/>
              <a:ea typeface="Yu Gothic" panose="020B0400000000000000" pitchFamily="34" charset="-128"/>
            </a:endParaRPr>
          </a:p>
        </p:txBody>
      </p:sp>
      <p:sp>
        <p:nvSpPr>
          <p:cNvPr id="7" name="正方形/長方形 6">
            <a:extLst>
              <a:ext uri="{FF2B5EF4-FFF2-40B4-BE49-F238E27FC236}">
                <a16:creationId xmlns:a16="http://schemas.microsoft.com/office/drawing/2014/main" id="{C5500B98-D5A5-05CC-D10F-848A4934DEBE}"/>
              </a:ext>
            </a:extLst>
          </p:cNvPr>
          <p:cNvSpPr/>
          <p:nvPr/>
        </p:nvSpPr>
        <p:spPr>
          <a:xfrm>
            <a:off x="7752284" y="1895819"/>
            <a:ext cx="3147682" cy="879176"/>
          </a:xfrm>
          <a:prstGeom prst="rect">
            <a:avLst/>
          </a:prstGeom>
          <a:solidFill>
            <a:schemeClr val="bg1"/>
          </a:solid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lIns="108000" rIns="108000" rtlCol="0" anchor="ctr"/>
          <a:lstStyle/>
          <a:p>
            <a:pPr algn="ctr">
              <a:lnSpc>
                <a:spcPts val="1500"/>
              </a:lnSpc>
            </a:pPr>
            <a:r>
              <a:rPr kumimoji="1" lang="ja-JP" altLang="en-US" sz="1200" b="1">
                <a:solidFill>
                  <a:sysClr val="windowText" lastClr="000000"/>
                </a:solidFill>
                <a:latin typeface="Yu Gothic" panose="020B0400000000000000" pitchFamily="34" charset="-128"/>
                <a:ea typeface="Yu Gothic" panose="020B0400000000000000" pitchFamily="34" charset="-128"/>
              </a:rPr>
              <a:t>事業拡大のスピードに対して、</a:t>
            </a:r>
            <a:br>
              <a:rPr kumimoji="1" lang="en-US" altLang="ja-JP" sz="1200" b="1" dirty="0">
                <a:solidFill>
                  <a:sysClr val="windowText" lastClr="000000"/>
                </a:solidFill>
                <a:latin typeface="Yu Gothic" panose="020B0400000000000000" pitchFamily="34" charset="-128"/>
                <a:ea typeface="Yu Gothic" panose="020B0400000000000000" pitchFamily="34" charset="-128"/>
              </a:rPr>
            </a:br>
            <a:r>
              <a:rPr kumimoji="1" lang="ja-JP" altLang="en-US" sz="1200" b="1">
                <a:solidFill>
                  <a:sysClr val="windowText" lastClr="000000"/>
                </a:solidFill>
                <a:latin typeface="Yu Gothic" panose="020B0400000000000000" pitchFamily="34" charset="-128"/>
                <a:ea typeface="Yu Gothic" panose="020B0400000000000000" pitchFamily="34" charset="-128"/>
              </a:rPr>
              <a:t>バックオフィス体制が脆弱</a:t>
            </a:r>
            <a:endParaRPr lang="en-US" altLang="ja-JP" sz="1200" b="1" dirty="0">
              <a:solidFill>
                <a:schemeClr val="tx1"/>
              </a:solidFill>
              <a:latin typeface="Yu Gothic" panose="020B0400000000000000" pitchFamily="34" charset="-128"/>
              <a:ea typeface="Yu Gothic" panose="020B0400000000000000" pitchFamily="34" charset="-128"/>
            </a:endParaRPr>
          </a:p>
        </p:txBody>
      </p:sp>
      <p:sp>
        <p:nvSpPr>
          <p:cNvPr id="8" name="正方形/長方形 7">
            <a:extLst>
              <a:ext uri="{FF2B5EF4-FFF2-40B4-BE49-F238E27FC236}">
                <a16:creationId xmlns:a16="http://schemas.microsoft.com/office/drawing/2014/main" id="{3C779BB6-57D0-7AB8-75D1-EDB12A881053}"/>
              </a:ext>
            </a:extLst>
          </p:cNvPr>
          <p:cNvSpPr/>
          <p:nvPr/>
        </p:nvSpPr>
        <p:spPr>
          <a:xfrm>
            <a:off x="1312211" y="3277434"/>
            <a:ext cx="3147683" cy="701676"/>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ja-JP" altLang="en-US" sz="1400" b="1">
                <a:solidFill>
                  <a:schemeClr val="tx1"/>
                </a:solidFill>
              </a:rPr>
              <a:t>計画的な育成と外部からの採用強化</a:t>
            </a:r>
            <a:endParaRPr kumimoji="1" lang="ja-JP" altLang="en-US" sz="1600" b="1">
              <a:solidFill>
                <a:schemeClr val="tx1"/>
              </a:solidFill>
            </a:endParaRPr>
          </a:p>
        </p:txBody>
      </p:sp>
      <p:sp>
        <p:nvSpPr>
          <p:cNvPr id="9" name="正方形/長方形 8">
            <a:extLst>
              <a:ext uri="{FF2B5EF4-FFF2-40B4-BE49-F238E27FC236}">
                <a16:creationId xmlns:a16="http://schemas.microsoft.com/office/drawing/2014/main" id="{C18098CF-35D2-AEA3-CF16-103777F73362}"/>
              </a:ext>
            </a:extLst>
          </p:cNvPr>
          <p:cNvSpPr/>
          <p:nvPr/>
        </p:nvSpPr>
        <p:spPr>
          <a:xfrm>
            <a:off x="4532248" y="3277433"/>
            <a:ext cx="3147683" cy="701676"/>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ja-JP" altLang="en-US" sz="1400" b="1">
                <a:solidFill>
                  <a:schemeClr val="tx1"/>
                </a:solidFill>
              </a:rPr>
              <a:t>キャリアパスの明確化</a:t>
            </a:r>
            <a:endParaRPr kumimoji="1" lang="ja-JP" altLang="en-US" sz="1600" b="1" spc="-100">
              <a:solidFill>
                <a:schemeClr val="tx1"/>
              </a:solidFill>
            </a:endParaRPr>
          </a:p>
        </p:txBody>
      </p:sp>
      <p:sp>
        <p:nvSpPr>
          <p:cNvPr id="10" name="正方形/長方形 9">
            <a:extLst>
              <a:ext uri="{FF2B5EF4-FFF2-40B4-BE49-F238E27FC236}">
                <a16:creationId xmlns:a16="http://schemas.microsoft.com/office/drawing/2014/main" id="{AF54B02F-AE67-B9B5-0121-E08ADECB85BF}"/>
              </a:ext>
            </a:extLst>
          </p:cNvPr>
          <p:cNvSpPr/>
          <p:nvPr/>
        </p:nvSpPr>
        <p:spPr>
          <a:xfrm>
            <a:off x="7752285" y="3290595"/>
            <a:ext cx="3147683" cy="701676"/>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lang="ja-JP" altLang="en-US" sz="1400" b="1">
                <a:solidFill>
                  <a:schemeClr val="tx1"/>
                </a:solidFill>
              </a:rPr>
              <a:t>管理体制の強化による環境整備</a:t>
            </a:r>
            <a:endParaRPr kumimoji="1" lang="ja-JP" altLang="en-US" sz="1600" b="1">
              <a:solidFill>
                <a:schemeClr val="tx1"/>
              </a:solidFill>
            </a:endParaRPr>
          </a:p>
        </p:txBody>
      </p:sp>
      <p:sp>
        <p:nvSpPr>
          <p:cNvPr id="11" name="正方形/長方形 10">
            <a:extLst>
              <a:ext uri="{FF2B5EF4-FFF2-40B4-BE49-F238E27FC236}">
                <a16:creationId xmlns:a16="http://schemas.microsoft.com/office/drawing/2014/main" id="{88EA4ACB-747F-D738-83A0-18BBBE0B57A8}"/>
              </a:ext>
            </a:extLst>
          </p:cNvPr>
          <p:cNvSpPr/>
          <p:nvPr/>
        </p:nvSpPr>
        <p:spPr>
          <a:xfrm>
            <a:off x="829003" y="3277433"/>
            <a:ext cx="407503" cy="701676"/>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vert="eaVert" lIns="0" tIns="0" rIns="0" bIns="0" rtlCol="0" anchor="ctr"/>
          <a:lstStyle/>
          <a:p>
            <a:pPr algn="ctr"/>
            <a:r>
              <a:rPr lang="ja-JP" altLang="en-US" sz="1200" b="1">
                <a:solidFill>
                  <a:schemeClr val="tx1"/>
                </a:solidFill>
                <a:latin typeface="Yu Gothic" panose="020B0400000000000000" pitchFamily="34" charset="-128"/>
                <a:ea typeface="Yu Gothic" panose="020B0400000000000000" pitchFamily="34" charset="-128"/>
              </a:rPr>
              <a:t>施策</a:t>
            </a:r>
            <a:endParaRPr kumimoji="1" lang="en-US" altLang="ja-JP" sz="1200" b="1" dirty="0">
              <a:solidFill>
                <a:schemeClr val="tx1"/>
              </a:solidFill>
              <a:latin typeface="Yu Gothic" panose="020B0400000000000000" pitchFamily="34" charset="-128"/>
              <a:ea typeface="Yu Gothic" panose="020B0400000000000000" pitchFamily="34" charset="-128"/>
            </a:endParaRPr>
          </a:p>
        </p:txBody>
      </p:sp>
      <p:sp>
        <p:nvSpPr>
          <p:cNvPr id="12" name="正方形/長方形 11">
            <a:extLst>
              <a:ext uri="{FF2B5EF4-FFF2-40B4-BE49-F238E27FC236}">
                <a16:creationId xmlns:a16="http://schemas.microsoft.com/office/drawing/2014/main" id="{687BEBFA-E5A1-36D3-17B2-8779091D6963}"/>
              </a:ext>
            </a:extLst>
          </p:cNvPr>
          <p:cNvSpPr/>
          <p:nvPr/>
        </p:nvSpPr>
        <p:spPr>
          <a:xfrm>
            <a:off x="1312211" y="4048633"/>
            <a:ext cx="3147683" cy="1885161"/>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pPr marL="285750" indent="-285750">
              <a:spcAft>
                <a:spcPts val="1200"/>
              </a:spcAft>
              <a:buClr>
                <a:schemeClr val="tx2"/>
              </a:buClr>
              <a:buFont typeface="Wingdings" pitchFamily="2" charset="2"/>
              <a:buChar char="n"/>
            </a:pPr>
            <a:r>
              <a:rPr lang="ja-JP" altLang="en-US" sz="1200">
                <a:solidFill>
                  <a:schemeClr val="tx1"/>
                </a:solidFill>
                <a:latin typeface="Yu Gothic" panose="020B0400000000000000" pitchFamily="34" charset="-128"/>
                <a:ea typeface="Yu Gothic" panose="020B0400000000000000" pitchFamily="34" charset="-128"/>
              </a:rPr>
              <a:t>社内の有望なデザイナー・ディレクターを対象に、段階的な</a:t>
            </a:r>
            <a:r>
              <a:rPr lang="en-US" altLang="ja-JP" sz="1200" dirty="0">
                <a:solidFill>
                  <a:schemeClr val="tx1"/>
                </a:solidFill>
                <a:latin typeface="Yu Gothic" panose="020B0400000000000000" pitchFamily="34" charset="-128"/>
                <a:ea typeface="Yu Gothic" panose="020B0400000000000000" pitchFamily="34" charset="-128"/>
              </a:rPr>
              <a:t>PM</a:t>
            </a:r>
            <a:r>
              <a:rPr lang="ja-JP" altLang="en-US" sz="1200">
                <a:solidFill>
                  <a:schemeClr val="tx1"/>
                </a:solidFill>
                <a:latin typeface="Yu Gothic" panose="020B0400000000000000" pitchFamily="34" charset="-128"/>
                <a:ea typeface="Yu Gothic" panose="020B0400000000000000" pitchFamily="34" charset="-128"/>
              </a:rPr>
              <a:t>育成プログラムを構築</a:t>
            </a:r>
            <a:endParaRPr lang="en-US" altLang="ja-JP" sz="1200" dirty="0">
              <a:solidFill>
                <a:schemeClr val="tx1"/>
              </a:solidFill>
              <a:latin typeface="Yu Gothic" panose="020B0400000000000000" pitchFamily="34" charset="-128"/>
              <a:ea typeface="Yu Gothic" panose="020B0400000000000000" pitchFamily="34" charset="-128"/>
            </a:endParaRPr>
          </a:p>
          <a:p>
            <a:pPr marL="285750" indent="-285750">
              <a:spcAft>
                <a:spcPts val="1200"/>
              </a:spcAft>
              <a:buClr>
                <a:schemeClr val="tx2"/>
              </a:buClr>
              <a:buFont typeface="Wingdings" pitchFamily="2" charset="2"/>
              <a:buChar char="n"/>
            </a:pPr>
            <a:r>
              <a:rPr lang="ja-JP" altLang="en-US" sz="1200">
                <a:solidFill>
                  <a:schemeClr val="tx1"/>
                </a:solidFill>
                <a:latin typeface="Yu Gothic" panose="020B0400000000000000" pitchFamily="34" charset="-128"/>
                <a:ea typeface="Yu Gothic" panose="020B0400000000000000" pitchFamily="34" charset="-128"/>
              </a:rPr>
              <a:t>中期経営計画期間で</a:t>
            </a:r>
            <a:r>
              <a:rPr lang="en-US" altLang="ja-JP" sz="1200" dirty="0">
                <a:solidFill>
                  <a:schemeClr val="tx1"/>
                </a:solidFill>
                <a:latin typeface="Yu Gothic" panose="020B0400000000000000" pitchFamily="34" charset="-128"/>
                <a:ea typeface="Yu Gothic" panose="020B0400000000000000" pitchFamily="34" charset="-128"/>
              </a:rPr>
              <a:t>5</a:t>
            </a:r>
            <a:r>
              <a:rPr lang="ja-JP" altLang="en-US" sz="1200">
                <a:solidFill>
                  <a:schemeClr val="tx1"/>
                </a:solidFill>
                <a:latin typeface="Yu Gothic" panose="020B0400000000000000" pitchFamily="34" charset="-128"/>
                <a:ea typeface="Yu Gothic" panose="020B0400000000000000" pitchFamily="34" charset="-128"/>
              </a:rPr>
              <a:t>名以上の採用を目指します</a:t>
            </a:r>
            <a:endParaRPr lang="en-US" altLang="ja-JP" sz="1200" dirty="0">
              <a:solidFill>
                <a:schemeClr val="tx1"/>
              </a:solidFill>
              <a:latin typeface="Yu Gothic" panose="020B0400000000000000" pitchFamily="34" charset="-128"/>
              <a:ea typeface="Yu Gothic" panose="020B0400000000000000" pitchFamily="34" charset="-128"/>
            </a:endParaRPr>
          </a:p>
          <a:p>
            <a:pPr marL="285750" indent="-285750">
              <a:spcAft>
                <a:spcPts val="1200"/>
              </a:spcAft>
              <a:buClr>
                <a:schemeClr val="tx2"/>
              </a:buClr>
              <a:buFont typeface="Wingdings" pitchFamily="2" charset="2"/>
              <a:buChar char="n"/>
            </a:pPr>
            <a:r>
              <a:rPr lang="ja-JP" altLang="en-US" sz="1200">
                <a:solidFill>
                  <a:schemeClr val="tx1"/>
                </a:solidFill>
                <a:latin typeface="Yu Gothic" panose="020B0400000000000000" pitchFamily="34" charset="-128"/>
                <a:ea typeface="Yu Gothic" panose="020B0400000000000000" pitchFamily="34" charset="-128"/>
              </a:rPr>
              <a:t>評価基準と報酬体系を整備</a:t>
            </a:r>
            <a:endParaRPr lang="en-US" altLang="ja-JP" sz="1200" dirty="0">
              <a:solidFill>
                <a:schemeClr val="tx1"/>
              </a:solidFill>
              <a:latin typeface="Yu Gothic" panose="020B0400000000000000" pitchFamily="34" charset="-128"/>
              <a:ea typeface="Yu Gothic" panose="020B0400000000000000" pitchFamily="34" charset="-128"/>
            </a:endParaRPr>
          </a:p>
        </p:txBody>
      </p:sp>
      <p:sp>
        <p:nvSpPr>
          <p:cNvPr id="19" name="正方形/長方形 18">
            <a:extLst>
              <a:ext uri="{FF2B5EF4-FFF2-40B4-BE49-F238E27FC236}">
                <a16:creationId xmlns:a16="http://schemas.microsoft.com/office/drawing/2014/main" id="{811FB114-FEAB-C78B-4AAE-DDA29C7BC440}"/>
              </a:ext>
            </a:extLst>
          </p:cNvPr>
          <p:cNvSpPr/>
          <p:nvPr/>
        </p:nvSpPr>
        <p:spPr>
          <a:xfrm>
            <a:off x="4532249" y="4045511"/>
            <a:ext cx="3126036" cy="1885162"/>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pPr marL="285750" indent="-285750">
              <a:spcAft>
                <a:spcPts val="1200"/>
              </a:spcAft>
              <a:buClr>
                <a:schemeClr val="tx2"/>
              </a:buClr>
              <a:buFont typeface="Wingdings" pitchFamily="2" charset="2"/>
              <a:buChar char="n"/>
            </a:pPr>
            <a:r>
              <a:rPr lang="ja-JP" altLang="en-US" sz="1200">
                <a:solidFill>
                  <a:schemeClr val="tx1"/>
                </a:solidFill>
                <a:latin typeface="Yu Gothic" panose="020B0400000000000000" pitchFamily="34" charset="-128"/>
                <a:ea typeface="Yu Gothic" panose="020B0400000000000000" pitchFamily="34" charset="-128"/>
              </a:rPr>
              <a:t>階層別・職種別の体系的な研修プログラムを</a:t>
            </a:r>
            <a:r>
              <a:rPr lang="en-US" altLang="ja-JP" sz="1200" dirty="0">
                <a:solidFill>
                  <a:schemeClr val="tx1"/>
                </a:solidFill>
                <a:latin typeface="Yu Gothic" panose="020B0400000000000000" pitchFamily="34" charset="-128"/>
                <a:ea typeface="Yu Gothic" panose="020B0400000000000000" pitchFamily="34" charset="-128"/>
              </a:rPr>
              <a:t>2026</a:t>
            </a:r>
            <a:r>
              <a:rPr lang="ja-JP" altLang="en-US" sz="1200">
                <a:solidFill>
                  <a:schemeClr val="tx1"/>
                </a:solidFill>
                <a:latin typeface="Yu Gothic" panose="020B0400000000000000" pitchFamily="34" charset="-128"/>
                <a:ea typeface="Yu Gothic" panose="020B0400000000000000" pitchFamily="34" charset="-128"/>
              </a:rPr>
              <a:t>年度中に確立</a:t>
            </a:r>
            <a:endParaRPr lang="en-US" altLang="ja-JP" sz="1200" dirty="0">
              <a:solidFill>
                <a:schemeClr val="tx1"/>
              </a:solidFill>
              <a:latin typeface="Yu Gothic" panose="020B0400000000000000" pitchFamily="34" charset="-128"/>
              <a:ea typeface="Yu Gothic" panose="020B0400000000000000" pitchFamily="34" charset="-128"/>
            </a:endParaRPr>
          </a:p>
          <a:p>
            <a:pPr marL="285750" indent="-285750">
              <a:spcAft>
                <a:spcPts val="1200"/>
              </a:spcAft>
              <a:buClr>
                <a:schemeClr val="tx2"/>
              </a:buClr>
              <a:buFont typeface="Wingdings" pitchFamily="2" charset="2"/>
              <a:buChar char="n"/>
            </a:pPr>
            <a:r>
              <a:rPr lang="ja-JP" altLang="en-US" sz="1200">
                <a:solidFill>
                  <a:schemeClr val="tx1"/>
                </a:solidFill>
                <a:latin typeface="Yu Gothic" panose="020B0400000000000000" pitchFamily="34" charset="-128"/>
                <a:ea typeface="Yu Gothic" panose="020B0400000000000000" pitchFamily="34" charset="-128"/>
              </a:rPr>
              <a:t>過去の案件事例、デザインガイドライン、ベストプラクティスを一元管理するナレッジベースを構築</a:t>
            </a:r>
            <a:endParaRPr lang="en-US" altLang="ja-JP" sz="1200" dirty="0">
              <a:solidFill>
                <a:schemeClr val="tx1"/>
              </a:solidFill>
              <a:latin typeface="Yu Gothic" panose="020B0400000000000000" pitchFamily="34" charset="-128"/>
              <a:ea typeface="Yu Gothic" panose="020B0400000000000000" pitchFamily="34" charset="-128"/>
            </a:endParaRPr>
          </a:p>
          <a:p>
            <a:pPr marL="285750" indent="-285750">
              <a:spcAft>
                <a:spcPts val="1200"/>
              </a:spcAft>
              <a:buClr>
                <a:schemeClr val="tx2"/>
              </a:buClr>
              <a:buFont typeface="Wingdings" pitchFamily="2" charset="2"/>
              <a:buChar char="n"/>
            </a:pPr>
            <a:r>
              <a:rPr lang="ja-JP" altLang="en-US" sz="1200">
                <a:solidFill>
                  <a:schemeClr val="tx1"/>
                </a:solidFill>
                <a:latin typeface="Yu Gothic" panose="020B0400000000000000" pitchFamily="34" charset="-128"/>
                <a:ea typeface="Yu Gothic" panose="020B0400000000000000" pitchFamily="34" charset="-128"/>
              </a:rPr>
              <a:t>全社員にメンターを配置し、定期的な</a:t>
            </a:r>
            <a:r>
              <a:rPr lang="en-US" altLang="ja-JP" sz="1200" dirty="0">
                <a:solidFill>
                  <a:schemeClr val="tx1"/>
                </a:solidFill>
                <a:latin typeface="Yu Gothic" panose="020B0400000000000000" pitchFamily="34" charset="-128"/>
                <a:ea typeface="Yu Gothic" panose="020B0400000000000000" pitchFamily="34" charset="-128"/>
              </a:rPr>
              <a:t>1on1</a:t>
            </a:r>
            <a:r>
              <a:rPr lang="ja-JP" altLang="en-US" sz="1200">
                <a:solidFill>
                  <a:schemeClr val="tx1"/>
                </a:solidFill>
                <a:latin typeface="Yu Gothic" panose="020B0400000000000000" pitchFamily="34" charset="-128"/>
                <a:ea typeface="Yu Gothic" panose="020B0400000000000000" pitchFamily="34" charset="-128"/>
              </a:rPr>
              <a:t>ミーティングを実施</a:t>
            </a:r>
            <a:endParaRPr lang="en-US" altLang="ja-JP" sz="1200" dirty="0">
              <a:solidFill>
                <a:schemeClr val="tx1"/>
              </a:solidFill>
              <a:latin typeface="Yu Gothic" panose="020B0400000000000000" pitchFamily="34" charset="-128"/>
              <a:ea typeface="Yu Gothic" panose="020B0400000000000000" pitchFamily="34" charset="-128"/>
            </a:endParaRPr>
          </a:p>
        </p:txBody>
      </p:sp>
      <p:sp>
        <p:nvSpPr>
          <p:cNvPr id="20" name="正方形/長方形 19">
            <a:extLst>
              <a:ext uri="{FF2B5EF4-FFF2-40B4-BE49-F238E27FC236}">
                <a16:creationId xmlns:a16="http://schemas.microsoft.com/office/drawing/2014/main" id="{C52C0565-1BDB-ED1A-B87F-1A8B53CCEFD4}"/>
              </a:ext>
            </a:extLst>
          </p:cNvPr>
          <p:cNvSpPr/>
          <p:nvPr/>
        </p:nvSpPr>
        <p:spPr>
          <a:xfrm>
            <a:off x="7752284" y="4045508"/>
            <a:ext cx="3147684" cy="1885161"/>
          </a:xfrm>
          <a:prstGeom prst="rect">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pPr marL="285750" indent="-285750">
              <a:spcAft>
                <a:spcPts val="1200"/>
              </a:spcAft>
              <a:buClr>
                <a:schemeClr val="accent1"/>
              </a:buClr>
              <a:buFont typeface="Wingdings" pitchFamily="2" charset="2"/>
              <a:buChar char="n"/>
            </a:pPr>
            <a:r>
              <a:rPr lang="ja-JP" altLang="en-US" sz="1200">
                <a:solidFill>
                  <a:schemeClr val="tx1"/>
                </a:solidFill>
                <a:latin typeface="Yu Gothic" panose="020B0400000000000000" pitchFamily="34" charset="-128"/>
                <a:ea typeface="Yu Gothic" panose="020B0400000000000000" pitchFamily="34" charset="-128"/>
              </a:rPr>
              <a:t>勤怠管理、経費精算、契約管理などの業務システムを強化し、バックオフィス業務を効率化</a:t>
            </a:r>
            <a:endParaRPr lang="en-US" altLang="ja-JP" sz="1200" dirty="0">
              <a:solidFill>
                <a:schemeClr val="tx1"/>
              </a:solidFill>
              <a:latin typeface="Yu Gothic" panose="020B0400000000000000" pitchFamily="34" charset="-128"/>
              <a:ea typeface="Yu Gothic" panose="020B0400000000000000" pitchFamily="34" charset="-128"/>
            </a:endParaRPr>
          </a:p>
          <a:p>
            <a:pPr marL="285750" indent="-285750">
              <a:spcAft>
                <a:spcPts val="1200"/>
              </a:spcAft>
              <a:buClr>
                <a:schemeClr val="accent1"/>
              </a:buClr>
              <a:buFont typeface="Wingdings" pitchFamily="2" charset="2"/>
              <a:buChar char="n"/>
            </a:pPr>
            <a:r>
              <a:rPr lang="ja-JP" altLang="en-US" sz="1200">
                <a:solidFill>
                  <a:schemeClr val="tx1"/>
                </a:solidFill>
                <a:latin typeface="Yu Gothic" panose="020B0400000000000000" pitchFamily="34" charset="-128"/>
                <a:ea typeface="Yu Gothic" panose="020B0400000000000000" pitchFamily="34" charset="-128"/>
              </a:rPr>
              <a:t>定型業務は外部専門業者への委託を検討</a:t>
            </a:r>
            <a:endParaRPr lang="en-US" altLang="ja-JP" sz="1200" dirty="0">
              <a:solidFill>
                <a:schemeClr val="accent5"/>
              </a:solidFill>
              <a:highlight>
                <a:srgbClr val="FFFF00"/>
              </a:highlight>
              <a:latin typeface="Yu Gothic" panose="020B0400000000000000" pitchFamily="34" charset="-128"/>
              <a:ea typeface="Yu Gothic" panose="020B0400000000000000" pitchFamily="34" charset="-128"/>
            </a:endParaRPr>
          </a:p>
        </p:txBody>
      </p:sp>
      <p:sp>
        <p:nvSpPr>
          <p:cNvPr id="21" name="正方形/長方形 20">
            <a:extLst>
              <a:ext uri="{FF2B5EF4-FFF2-40B4-BE49-F238E27FC236}">
                <a16:creationId xmlns:a16="http://schemas.microsoft.com/office/drawing/2014/main" id="{49D700CC-008F-3B1B-0969-56DB878FF4A0}"/>
              </a:ext>
            </a:extLst>
          </p:cNvPr>
          <p:cNvSpPr/>
          <p:nvPr/>
        </p:nvSpPr>
        <p:spPr>
          <a:xfrm>
            <a:off x="829003" y="4047369"/>
            <a:ext cx="407503" cy="188516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vert="eaVert" lIns="0" tIns="0" rIns="0" bIns="0" rtlCol="0" anchor="ctr"/>
          <a:lstStyle/>
          <a:p>
            <a:pPr algn="ctr"/>
            <a:r>
              <a:rPr kumimoji="1" lang="ja-JP" altLang="en-US" sz="1200" b="1">
                <a:solidFill>
                  <a:schemeClr val="tx1"/>
                </a:solidFill>
                <a:latin typeface="Yu Gothic" panose="020B0400000000000000" pitchFamily="34" charset="-128"/>
                <a:ea typeface="Yu Gothic" panose="020B0400000000000000" pitchFamily="34" charset="-128"/>
              </a:rPr>
              <a:t>主な取り組み</a:t>
            </a:r>
            <a:endParaRPr kumimoji="1" lang="en-US" altLang="ja-JP" sz="1200" b="1">
              <a:solidFill>
                <a:schemeClr val="tx1"/>
              </a:solidFill>
              <a:latin typeface="Yu Gothic" panose="020B0400000000000000" pitchFamily="34" charset="-128"/>
              <a:ea typeface="Yu Gothic" panose="020B0400000000000000" pitchFamily="34" charset="-128"/>
            </a:endParaRPr>
          </a:p>
        </p:txBody>
      </p:sp>
      <p:sp>
        <p:nvSpPr>
          <p:cNvPr id="29" name="二等辺三角形 7">
            <a:extLst>
              <a:ext uri="{FF2B5EF4-FFF2-40B4-BE49-F238E27FC236}">
                <a16:creationId xmlns:a16="http://schemas.microsoft.com/office/drawing/2014/main" id="{58C7D82A-CBA4-4066-392B-24B241DFADCD}"/>
              </a:ext>
            </a:extLst>
          </p:cNvPr>
          <p:cNvSpPr/>
          <p:nvPr/>
        </p:nvSpPr>
        <p:spPr>
          <a:xfrm rot="10800000">
            <a:off x="2744617" y="2863546"/>
            <a:ext cx="282872" cy="243855"/>
          </a:xfrm>
          <a:prstGeom prst="triangle">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latin typeface="Yu Gothic" panose="020B0400000000000000" pitchFamily="34" charset="-128"/>
              <a:ea typeface="Yu Gothic" panose="020B0400000000000000" pitchFamily="34" charset="-128"/>
            </a:endParaRPr>
          </a:p>
        </p:txBody>
      </p:sp>
      <p:sp>
        <p:nvSpPr>
          <p:cNvPr id="30" name="二等辺三角形 7">
            <a:extLst>
              <a:ext uri="{FF2B5EF4-FFF2-40B4-BE49-F238E27FC236}">
                <a16:creationId xmlns:a16="http://schemas.microsoft.com/office/drawing/2014/main" id="{164A3805-10D3-531D-8D0F-1E95E489B526}"/>
              </a:ext>
            </a:extLst>
          </p:cNvPr>
          <p:cNvSpPr/>
          <p:nvPr/>
        </p:nvSpPr>
        <p:spPr>
          <a:xfrm rot="10800000">
            <a:off x="5953829" y="2863546"/>
            <a:ext cx="282872" cy="243855"/>
          </a:xfrm>
          <a:prstGeom prst="triangle">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latin typeface="Yu Gothic" panose="020B0400000000000000" pitchFamily="34" charset="-128"/>
              <a:ea typeface="Yu Gothic" panose="020B0400000000000000" pitchFamily="34" charset="-128"/>
            </a:endParaRPr>
          </a:p>
        </p:txBody>
      </p:sp>
      <p:sp>
        <p:nvSpPr>
          <p:cNvPr id="31" name="二等辺三角形 7">
            <a:extLst>
              <a:ext uri="{FF2B5EF4-FFF2-40B4-BE49-F238E27FC236}">
                <a16:creationId xmlns:a16="http://schemas.microsoft.com/office/drawing/2014/main" id="{9D13405F-AF67-F8F9-4064-569351B194BB}"/>
              </a:ext>
            </a:extLst>
          </p:cNvPr>
          <p:cNvSpPr/>
          <p:nvPr/>
        </p:nvSpPr>
        <p:spPr>
          <a:xfrm rot="10800000">
            <a:off x="9184689" y="2863546"/>
            <a:ext cx="282872" cy="243855"/>
          </a:xfrm>
          <a:prstGeom prst="triangle">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kumimoji="1" lang="ja-JP" altLang="en-US" sz="1200" dirty="0">
              <a:solidFill>
                <a:schemeClr val="tx1"/>
              </a:solidFill>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3615408031"/>
      </p:ext>
    </p:extLst>
  </p:cSld>
  <p:clrMapOvr>
    <a:masterClrMapping/>
  </p:clrMapOvr>
</p:sld>
</file>

<file path=ppt/theme/theme1.xml><?xml version="1.0" encoding="utf-8"?>
<a:theme xmlns:a="http://schemas.openxmlformats.org/drawingml/2006/main" name="Office Theme">
  <a:themeElements>
    <a:clrScheme name="ユーザー定義 28">
      <a:dk1>
        <a:srgbClr val="000000"/>
      </a:dk1>
      <a:lt1>
        <a:srgbClr val="FFFFFF"/>
      </a:lt1>
      <a:dk2>
        <a:srgbClr val="F2D200"/>
      </a:dk2>
      <a:lt2>
        <a:srgbClr val="F1D200"/>
      </a:lt2>
      <a:accent1>
        <a:srgbClr val="F1D200"/>
      </a:accent1>
      <a:accent2>
        <a:srgbClr val="F1D200"/>
      </a:accent2>
      <a:accent3>
        <a:srgbClr val="9BBB59"/>
      </a:accent3>
      <a:accent4>
        <a:srgbClr val="8064A2"/>
      </a:accent4>
      <a:accent5>
        <a:srgbClr val="4BACC6"/>
      </a:accent5>
      <a:accent6>
        <a:srgbClr val="F79646"/>
      </a:accent6>
      <a:hlink>
        <a:srgbClr val="0000FF"/>
      </a:hlink>
      <a:folHlink>
        <a:srgbClr val="F2D2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290</TotalTime>
  <Words>950</Words>
  <Application>Microsoft Macintosh PowerPoint</Application>
  <PresentationFormat>ワイド画面</PresentationFormat>
  <Paragraphs>134</Paragraphs>
  <Slides>8</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游ゴシック</vt:lpstr>
      <vt:lpstr>游ゴシック</vt:lpstr>
      <vt:lpstr>Arial</vt:lpstr>
      <vt:lpstr>Calibri</vt:lpstr>
      <vt:lpstr>Wingdings</vt:lpstr>
      <vt:lpstr>Office Theme</vt:lpstr>
      <vt:lpstr>PowerPoint プレゼンテーション</vt:lpstr>
      <vt:lpstr>PowerPoint プレゼンテーション</vt:lpstr>
      <vt:lpstr>PowerPoint プレゼンテーション</vt:lpstr>
      <vt:lpstr>IR市場の拡大とESG開示ニーズの高まりを追い風に飛躍の土台を築きます。</vt:lpstr>
      <vt:lpstr>売上・従業員数ともに目標を達成。次期計画では「成長」と「基盤強化」を両立させます。</vt:lpstr>
      <vt:lpstr>ESG開示義務化を追い風に、IR市場は年率##%で成長中。約3,900社の上場企業を中心に、推定市場規模###億円の獲得を目指します。</vt:lpstr>
      <vt:lpstr>成長投資を最優先とし、高収益体制の確立により持続的な企業価値向上を目指します。</vt:lpstr>
      <vt:lpstr>スキルアップ支援とキャリアパス明確化により、従業員エンゲージメント85点以上を目指します。</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睦月 清田</cp:lastModifiedBy>
  <cp:revision>20</cp:revision>
  <dcterms:created xsi:type="dcterms:W3CDTF">2013-01-27T09:14:16Z</dcterms:created>
  <dcterms:modified xsi:type="dcterms:W3CDTF">2026-01-08T10:22:22Z</dcterms:modified>
  <cp:category/>
</cp:coreProperties>
</file>